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1" r:id="rId3"/>
    <p:sldId id="282" r:id="rId4"/>
    <p:sldId id="283" r:id="rId5"/>
    <p:sldId id="285" r:id="rId6"/>
    <p:sldId id="286" r:id="rId7"/>
    <p:sldId id="263" r:id="rId8"/>
    <p:sldId id="270" r:id="rId9"/>
    <p:sldId id="271" r:id="rId10"/>
    <p:sldId id="266" r:id="rId11"/>
    <p:sldId id="267" r:id="rId12"/>
    <p:sldId id="268" r:id="rId13"/>
    <p:sldId id="269" r:id="rId14"/>
    <p:sldId id="274" r:id="rId15"/>
    <p:sldId id="275" r:id="rId16"/>
    <p:sldId id="276" r:id="rId17"/>
    <p:sldId id="277" r:id="rId18"/>
    <p:sldId id="278" r:id="rId19"/>
    <p:sldId id="279" r:id="rId20"/>
    <p:sldId id="259" r:id="rId21"/>
    <p:sldId id="289" r:id="rId22"/>
    <p:sldId id="288" r:id="rId23"/>
    <p:sldId id="287" r:id="rId24"/>
    <p:sldId id="290" r:id="rId25"/>
    <p:sldId id="291" r:id="rId26"/>
    <p:sldId id="294" r:id="rId27"/>
    <p:sldId id="292" r:id="rId28"/>
    <p:sldId id="293" r:id="rId29"/>
    <p:sldId id="272" r:id="rId30"/>
    <p:sldId id="273" r:id="rId31"/>
    <p:sldId id="280" r:id="rId3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9078098900381"/>
          <c:y val="0"/>
          <c:w val="0.83380526788641462"/>
          <c:h val="0.90029068522942302"/>
        </c:manualLayout>
      </c:layout>
      <c:bar3DChart>
        <c:barDir val="bar"/>
        <c:grouping val="clustered"/>
        <c:varyColors val="0"/>
        <c:ser>
          <c:idx val="0"/>
          <c:order val="0"/>
          <c:spPr>
            <a:gradFill flip="none" rotWithShape="1">
              <a:gsLst>
                <a:gs pos="0">
                  <a:srgbClr val="8488C4"/>
                </a:gs>
                <a:gs pos="53000">
                  <a:srgbClr val="D4DEFF"/>
                </a:gs>
                <a:gs pos="83000">
                  <a:srgbClr val="D4DEFF"/>
                </a:gs>
                <a:gs pos="100000">
                  <a:srgbClr val="96AB94"/>
                </a:gs>
              </a:gsLst>
              <a:lin ang="5400000" scaled="0"/>
              <a:tileRect/>
            </a:gradFill>
          </c:spPr>
          <c:invertIfNegative val="0"/>
          <c:dLbls>
            <c:dLbl>
              <c:idx val="5"/>
              <c:layout/>
              <c:tx>
                <c:rich>
                  <a:bodyPr/>
                  <a:lstStyle/>
                  <a:p>
                    <a:r>
                      <a:rPr lang="en-US" sz="1850" b="1" baseline="0">
                        <a:solidFill>
                          <a:srgbClr val="FF0000"/>
                        </a:solidFill>
                      </a:rPr>
                      <a:t>1</a:t>
                    </a:r>
                    <a:r>
                      <a:rPr lang="en-US">
                        <a:solidFill>
                          <a:srgbClr val="FF0000"/>
                        </a:solidFill>
                      </a:rPr>
                      <a:t>9,2</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50" b="1" baseline="0">
                    <a:latin typeface="Times New Roman" pitchFamily="18" charset="0"/>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Munka1!$B$7:$B$16</c:f>
              <c:strCache>
                <c:ptCount val="10"/>
                <c:pt idx="0">
                  <c:v> EU-s átlag </c:v>
                </c:pt>
                <c:pt idx="1">
                  <c:v>idős EU-s</c:v>
                </c:pt>
                <c:pt idx="2">
                  <c:v>luxemburgi</c:v>
                </c:pt>
                <c:pt idx="3">
                  <c:v>osztrák</c:v>
                </c:pt>
                <c:pt idx="4">
                  <c:v>máltai </c:v>
                </c:pt>
                <c:pt idx="5">
                  <c:v>magyar</c:v>
                </c:pt>
                <c:pt idx="6">
                  <c:v>litván </c:v>
                </c:pt>
                <c:pt idx="7">
                  <c:v>görög </c:v>
                </c:pt>
                <c:pt idx="8">
                  <c:v>cseh</c:v>
                </c:pt>
                <c:pt idx="9">
                  <c:v>román </c:v>
                </c:pt>
              </c:strCache>
            </c:strRef>
          </c:cat>
          <c:val>
            <c:numRef>
              <c:f>Munka1!$C$7:$C$16</c:f>
              <c:numCache>
                <c:formatCode>General</c:formatCode>
                <c:ptCount val="10"/>
                <c:pt idx="0">
                  <c:v>65.3</c:v>
                </c:pt>
                <c:pt idx="1">
                  <c:v>52.6</c:v>
                </c:pt>
                <c:pt idx="2">
                  <c:v>120.8</c:v>
                </c:pt>
                <c:pt idx="3">
                  <c:v>106.9</c:v>
                </c:pt>
                <c:pt idx="4">
                  <c:v>93.5</c:v>
                </c:pt>
                <c:pt idx="5">
                  <c:v>19.2</c:v>
                </c:pt>
                <c:pt idx="6">
                  <c:v>19.100000000000001</c:v>
                </c:pt>
                <c:pt idx="7">
                  <c:v>18</c:v>
                </c:pt>
                <c:pt idx="8">
                  <c:v>13.7</c:v>
                </c:pt>
                <c:pt idx="9">
                  <c:v>13.8</c:v>
                </c:pt>
              </c:numCache>
            </c:numRef>
          </c:val>
        </c:ser>
        <c:dLbls>
          <c:showLegendKey val="0"/>
          <c:showVal val="0"/>
          <c:showCatName val="0"/>
          <c:showSerName val="0"/>
          <c:showPercent val="0"/>
          <c:showBubbleSize val="0"/>
        </c:dLbls>
        <c:gapWidth val="112"/>
        <c:gapDepth val="236"/>
        <c:shape val="box"/>
        <c:axId val="110651232"/>
        <c:axId val="154172832"/>
        <c:axId val="0"/>
      </c:bar3DChart>
      <c:catAx>
        <c:axId val="110651232"/>
        <c:scaling>
          <c:orientation val="minMax"/>
        </c:scaling>
        <c:delete val="0"/>
        <c:axPos val="l"/>
        <c:numFmt formatCode="General" sourceLinked="0"/>
        <c:majorTickMark val="out"/>
        <c:minorTickMark val="none"/>
        <c:tickLblPos val="nextTo"/>
        <c:txPr>
          <a:bodyPr/>
          <a:lstStyle/>
          <a:p>
            <a:pPr>
              <a:defRPr sz="1750" b="1" baseline="0">
                <a:latin typeface="Times New Roman" pitchFamily="18" charset="0"/>
              </a:defRPr>
            </a:pPr>
            <a:endParaRPr lang="hu-HU"/>
          </a:p>
        </c:txPr>
        <c:crossAx val="154172832"/>
        <c:crosses val="autoZero"/>
        <c:auto val="1"/>
        <c:lblAlgn val="ctr"/>
        <c:lblOffset val="100"/>
        <c:noMultiLvlLbl val="0"/>
      </c:catAx>
      <c:valAx>
        <c:axId val="154172832"/>
        <c:scaling>
          <c:orientation val="minMax"/>
        </c:scaling>
        <c:delete val="0"/>
        <c:axPos val="b"/>
        <c:majorGridlines/>
        <c:numFmt formatCode="General" sourceLinked="1"/>
        <c:majorTickMark val="out"/>
        <c:minorTickMark val="none"/>
        <c:tickLblPos val="nextTo"/>
        <c:txPr>
          <a:bodyPr/>
          <a:lstStyle/>
          <a:p>
            <a:pPr>
              <a:defRPr sz="1510" baseline="0">
                <a:latin typeface="Times New Roman" pitchFamily="18" charset="0"/>
              </a:defRPr>
            </a:pPr>
            <a:endParaRPr lang="hu-HU"/>
          </a:p>
        </c:txPr>
        <c:crossAx val="11065123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E2507-716B-4987-BF20-4FFDA0A1AFAA}" type="datetimeFigureOut">
              <a:rPr lang="hu-HU" smtClean="0"/>
              <a:pPr/>
              <a:t>2018.05.04.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D5051-4E15-417D-87CE-0C30C5BD7449}" type="slidenum">
              <a:rPr lang="hu-HU" smtClean="0"/>
              <a:pPr/>
              <a:t>‹#›</a:t>
            </a:fld>
            <a:endParaRPr lang="hu-HU"/>
          </a:p>
        </p:txBody>
      </p:sp>
    </p:spTree>
    <p:extLst>
      <p:ext uri="{BB962C8B-B14F-4D97-AF65-F5344CB8AC3E}">
        <p14:creationId xmlns:p14="http://schemas.microsoft.com/office/powerpoint/2010/main" val="142038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Az idősek inkább a fiatalabb családtagjaikat segítik forintjaikkal, így a pénzt nem magukra költik.</a:t>
            </a:r>
            <a:endParaRPr lang="hu-HU" dirty="0"/>
          </a:p>
        </p:txBody>
      </p:sp>
      <p:sp>
        <p:nvSpPr>
          <p:cNvPr id="4" name="Dia számának helye 3"/>
          <p:cNvSpPr>
            <a:spLocks noGrp="1"/>
          </p:cNvSpPr>
          <p:nvPr>
            <p:ph type="sldNum" sz="quarter" idx="10"/>
          </p:nvPr>
        </p:nvSpPr>
        <p:spPr/>
        <p:txBody>
          <a:bodyPr/>
          <a:lstStyle/>
          <a:p>
            <a:fld id="{540C836C-DF54-4CD7-B7CC-EEEF82B02632}" type="slidenum">
              <a:rPr lang="hu-HU" smtClean="0"/>
              <a:pPr/>
              <a:t>2</a:t>
            </a:fld>
            <a:endParaRPr lang="hu-HU"/>
          </a:p>
        </p:txBody>
      </p:sp>
    </p:spTree>
    <p:extLst>
      <p:ext uri="{BB962C8B-B14F-4D97-AF65-F5344CB8AC3E}">
        <p14:creationId xmlns:p14="http://schemas.microsoft.com/office/powerpoint/2010/main" val="425837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Ezért a körükben egyre nagyobb szerepet kap az egészségturizmus, a szállodákban pedig a barátságos, figyelmes kiszolgálás, az idősbarát személyzet. Emellett elengedhetetlen követelmény az is, hogy megteremtsék az akadálymentesített turizmus feltételeit.</a:t>
            </a:r>
            <a:endParaRPr lang="hu-HU" dirty="0"/>
          </a:p>
        </p:txBody>
      </p:sp>
      <p:sp>
        <p:nvSpPr>
          <p:cNvPr id="4" name="Dia számának helye 3"/>
          <p:cNvSpPr>
            <a:spLocks noGrp="1"/>
          </p:cNvSpPr>
          <p:nvPr>
            <p:ph type="sldNum" sz="quarter" idx="10"/>
          </p:nvPr>
        </p:nvSpPr>
        <p:spPr/>
        <p:txBody>
          <a:bodyPr/>
          <a:lstStyle/>
          <a:p>
            <a:fld id="{540C836C-DF54-4CD7-B7CC-EEEF82B02632}" type="slidenum">
              <a:rPr lang="hu-HU" smtClean="0"/>
              <a:pPr/>
              <a:t>3</a:t>
            </a:fld>
            <a:endParaRPr lang="hu-HU"/>
          </a:p>
        </p:txBody>
      </p:sp>
    </p:spTree>
    <p:extLst>
      <p:ext uri="{BB962C8B-B14F-4D97-AF65-F5344CB8AC3E}">
        <p14:creationId xmlns:p14="http://schemas.microsoft.com/office/powerpoint/2010/main" val="2962046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0" i="0" kern="1200" dirty="0" smtClean="0">
                <a:solidFill>
                  <a:schemeClr val="tx1"/>
                </a:solidFill>
                <a:latin typeface="+mn-lt"/>
                <a:ea typeface="+mn-ea"/>
                <a:cs typeface="+mn-cs"/>
              </a:rPr>
              <a:t>Az unióban élő idősebb turisták jobban kedvelik a „hazai tájakat”: vendégéjszakáik 66 százalékát saját országukban töltötték el, míg az átlagos mutató 59 százalék.</a:t>
            </a:r>
            <a:endParaRPr lang="hu-HU" dirty="0"/>
          </a:p>
        </p:txBody>
      </p:sp>
      <p:sp>
        <p:nvSpPr>
          <p:cNvPr id="4" name="Dia számának helye 3"/>
          <p:cNvSpPr>
            <a:spLocks noGrp="1"/>
          </p:cNvSpPr>
          <p:nvPr>
            <p:ph type="sldNum" sz="quarter" idx="10"/>
          </p:nvPr>
        </p:nvSpPr>
        <p:spPr/>
        <p:txBody>
          <a:bodyPr/>
          <a:lstStyle/>
          <a:p>
            <a:fld id="{540C836C-DF54-4CD7-B7CC-EEEF82B02632}" type="slidenum">
              <a:rPr lang="hu-HU" smtClean="0"/>
              <a:pPr/>
              <a:t>4</a:t>
            </a:fld>
            <a:endParaRPr lang="hu-HU"/>
          </a:p>
        </p:txBody>
      </p:sp>
    </p:spTree>
    <p:extLst>
      <p:ext uri="{BB962C8B-B14F-4D97-AF65-F5344CB8AC3E}">
        <p14:creationId xmlns:p14="http://schemas.microsoft.com/office/powerpoint/2010/main" val="260171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nevezetességekről, kikapcsolódási lehetőségekről híres városokban, többségében gyógyfürdős, ingyenesen vagy kedvezményesen igénybe vehető rekreációs szolgáltatásokkal, és szórakozási lehetőségekkel is rendelkező szállodákban várják a nyerteseket, napi kétszeri vagy háromszori étkezéssel.</a:t>
            </a:r>
            <a:endParaRPr lang="hu-HU" dirty="0"/>
          </a:p>
        </p:txBody>
      </p:sp>
      <p:sp>
        <p:nvSpPr>
          <p:cNvPr id="4" name="Dia számának helye 3"/>
          <p:cNvSpPr>
            <a:spLocks noGrp="1"/>
          </p:cNvSpPr>
          <p:nvPr>
            <p:ph type="sldNum" sz="quarter" idx="10"/>
          </p:nvPr>
        </p:nvSpPr>
        <p:spPr/>
        <p:txBody>
          <a:bodyPr/>
          <a:lstStyle/>
          <a:p>
            <a:fld id="{540C836C-DF54-4CD7-B7CC-EEEF82B02632}" type="slidenum">
              <a:rPr lang="hu-HU" smtClean="0"/>
              <a:pPr/>
              <a:t>22</a:t>
            </a:fld>
            <a:endParaRPr lang="hu-HU"/>
          </a:p>
        </p:txBody>
      </p:sp>
    </p:spTree>
    <p:extLst>
      <p:ext uri="{BB962C8B-B14F-4D97-AF65-F5344CB8AC3E}">
        <p14:creationId xmlns:p14="http://schemas.microsoft.com/office/powerpoint/2010/main" val="149299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5D84E2D-7976-4250-ADD5-53E99BBDD4A8}" type="datetimeFigureOut">
              <a:rPr lang="hu-HU" smtClean="0"/>
              <a:pPr/>
              <a:t>2018.05.04.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4CD411-E8F7-4CCC-946F-7328C67EF25A}"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84E2D-7976-4250-ADD5-53E99BBDD4A8}" type="datetimeFigureOut">
              <a:rPr lang="hu-HU" smtClean="0"/>
              <a:pPr/>
              <a:t>2018.05.04.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CD411-E8F7-4CCC-946F-7328C67EF25A}"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rzsebetprogram.hu/uploads/File/pdf_allomanyok/Hozzajarulo_nyilatkozat_2018.pdf" TargetMode="External"/><Relationship Id="rId2" Type="http://schemas.openxmlformats.org/officeDocument/2006/relationships/hyperlink" Target="https://palyazat.erzsebetprogram.h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0"/>
          <a:tileRect/>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23528" y="2852936"/>
            <a:ext cx="8640960" cy="1470025"/>
          </a:xfrm>
        </p:spPr>
        <p:txBody>
          <a:bodyPr>
            <a:normAutofit/>
          </a:bodyPr>
          <a:lstStyle/>
          <a:p>
            <a:r>
              <a:rPr lang="hu-HU" dirty="0" smtClean="0">
                <a:effectLst>
                  <a:outerShdw blurRad="38100" dist="38100" dir="2700000" algn="tl">
                    <a:srgbClr val="000000">
                      <a:alpha val="43137"/>
                    </a:srgbClr>
                  </a:outerShdw>
                </a:effectLst>
              </a:rPr>
              <a:t>Szeniorturizmus és Erzsébet-program </a:t>
            </a:r>
            <a:endParaRPr lang="hu-HU" dirty="0">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0" y="4481736"/>
            <a:ext cx="9144000" cy="2376264"/>
          </a:xfrm>
        </p:spPr>
        <p:txBody>
          <a:bodyPr>
            <a:noAutofit/>
          </a:bodyPr>
          <a:lstStyle/>
          <a:p>
            <a:r>
              <a:rPr lang="hu-HU" sz="2400" dirty="0" smtClean="0">
                <a:solidFill>
                  <a:srgbClr val="002060"/>
                </a:solidFill>
              </a:rPr>
              <a:t>Lövei – Kalmár Katalin</a:t>
            </a:r>
          </a:p>
          <a:p>
            <a:r>
              <a:rPr lang="hu-HU" sz="2400" dirty="0" smtClean="0">
                <a:solidFill>
                  <a:srgbClr val="002060"/>
                </a:solidFill>
              </a:rPr>
              <a:t>Tanársegéd</a:t>
            </a:r>
          </a:p>
          <a:p>
            <a:r>
              <a:rPr lang="hu-HU" sz="2400" dirty="0" smtClean="0">
                <a:solidFill>
                  <a:srgbClr val="002060"/>
                </a:solidFill>
              </a:rPr>
              <a:t>Debreceni Egyetem Egészségügyi Kar</a:t>
            </a:r>
          </a:p>
          <a:p>
            <a:r>
              <a:rPr lang="hu-HU" sz="2400" dirty="0" smtClean="0">
                <a:solidFill>
                  <a:srgbClr val="002060"/>
                </a:solidFill>
              </a:rPr>
              <a:t>Szolnok, 2018. május 03. </a:t>
            </a:r>
          </a:p>
          <a:p>
            <a:r>
              <a:rPr lang="hu-HU" sz="2400" b="1" dirty="0" smtClean="0">
                <a:solidFill>
                  <a:srgbClr val="002060"/>
                </a:solidFill>
              </a:rPr>
              <a:t> </a:t>
            </a:r>
            <a:endParaRPr lang="hu-HU" sz="2400" b="1" dirty="0">
              <a:solidFill>
                <a:srgbClr val="002060"/>
              </a:solidFill>
            </a:endParaRPr>
          </a:p>
        </p:txBody>
      </p:sp>
      <p:sp>
        <p:nvSpPr>
          <p:cNvPr id="6" name="Szövegdoboz 5"/>
          <p:cNvSpPr txBox="1"/>
          <p:nvPr/>
        </p:nvSpPr>
        <p:spPr>
          <a:xfrm>
            <a:off x="395536" y="188640"/>
            <a:ext cx="8496944" cy="2215991"/>
          </a:xfrm>
          <a:prstGeom prst="rect">
            <a:avLst/>
          </a:prstGeom>
          <a:noFill/>
        </p:spPr>
        <p:txBody>
          <a:bodyPr wrap="square" rtlCol="0">
            <a:spAutoFit/>
          </a:bodyPr>
          <a:lstStyle/>
          <a:p>
            <a:pPr algn="ctr"/>
            <a:r>
              <a:rPr lang="hu-HU" sz="2400" b="1" dirty="0" smtClean="0">
                <a:solidFill>
                  <a:srgbClr val="002060"/>
                </a:solidFill>
              </a:rPr>
              <a:t>Szolnok Megyei Jogú Város Önkormányzata és a </a:t>
            </a:r>
          </a:p>
          <a:p>
            <a:pPr algn="ctr"/>
            <a:r>
              <a:rPr lang="hu-HU" sz="2400" b="1" dirty="0" smtClean="0">
                <a:solidFill>
                  <a:srgbClr val="002060"/>
                </a:solidFill>
              </a:rPr>
              <a:t>Debreceni Egyetem Egészségügyi Kar szervezésében</a:t>
            </a:r>
            <a:r>
              <a:rPr lang="hu-HU" sz="2400" dirty="0" smtClean="0"/>
              <a:t> </a:t>
            </a:r>
          </a:p>
          <a:p>
            <a:pPr algn="ctr"/>
            <a:endParaRPr lang="hu-HU" dirty="0" smtClean="0"/>
          </a:p>
          <a:p>
            <a:pPr algn="ctr"/>
            <a:r>
              <a:rPr lang="hu-HU" sz="2400" dirty="0" smtClean="0">
                <a:solidFill>
                  <a:srgbClr val="002060"/>
                </a:solidFill>
              </a:rPr>
              <a:t>KELET-MAGYARORSZÁGI </a:t>
            </a:r>
          </a:p>
          <a:p>
            <a:pPr algn="ctr"/>
            <a:r>
              <a:rPr lang="hu-HU" sz="2400" b="1" dirty="0" smtClean="0">
                <a:solidFill>
                  <a:srgbClr val="002060"/>
                </a:solidFill>
              </a:rPr>
              <a:t>SZÉPKORÚAK AKADÉMIÁJA </a:t>
            </a:r>
          </a:p>
          <a:p>
            <a:pPr algn="ctr"/>
            <a:r>
              <a:rPr lang="hu-HU" sz="2400" dirty="0" smtClean="0">
                <a:solidFill>
                  <a:srgbClr val="002060"/>
                </a:solidFill>
              </a:rPr>
              <a:t>SZOLNOKON</a:t>
            </a:r>
            <a:endParaRPr lang="hu-HU" sz="2400" dirty="0">
              <a:solidFill>
                <a:srgbClr val="002060"/>
              </a:solidFill>
            </a:endParaRPr>
          </a:p>
        </p:txBody>
      </p:sp>
      <p:pic>
        <p:nvPicPr>
          <p:cNvPr id="7" name="Kép 6" descr="Szolnok (1).jpg"/>
          <p:cNvPicPr>
            <a:picLocks noChangeAspect="1"/>
          </p:cNvPicPr>
          <p:nvPr/>
        </p:nvPicPr>
        <p:blipFill>
          <a:blip r:embed="rId2" cstate="print"/>
          <a:stretch>
            <a:fillRect/>
          </a:stretch>
        </p:blipFill>
        <p:spPr>
          <a:xfrm>
            <a:off x="611560" y="1124744"/>
            <a:ext cx="1396033" cy="1556792"/>
          </a:xfrm>
          <a:prstGeom prst="rect">
            <a:avLst/>
          </a:prstGeom>
        </p:spPr>
      </p:pic>
      <p:pic>
        <p:nvPicPr>
          <p:cNvPr id="9" name="Kép 8" descr="DE-cimer.jpg"/>
          <p:cNvPicPr>
            <a:picLocks noChangeAspect="1"/>
          </p:cNvPicPr>
          <p:nvPr/>
        </p:nvPicPr>
        <p:blipFill>
          <a:blip r:embed="rId3" cstate="print"/>
          <a:stretch>
            <a:fillRect/>
          </a:stretch>
        </p:blipFill>
        <p:spPr>
          <a:xfrm>
            <a:off x="7092280" y="1196752"/>
            <a:ext cx="1512168" cy="15096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5" descr="Screenshot 2018-05-01 23.05.54.png"/>
          <p:cNvPicPr>
            <a:picLocks noGrp="1" noChangeAspect="1"/>
          </p:cNvPicPr>
          <p:nvPr>
            <p:ph idx="1"/>
          </p:nvPr>
        </p:nvPicPr>
        <p:blipFill>
          <a:blip r:embed="rId2" cstate="print"/>
          <a:stretch>
            <a:fillRect/>
          </a:stretch>
        </p:blipFill>
        <p:spPr>
          <a:xfrm>
            <a:off x="179512" y="188640"/>
            <a:ext cx="8964488" cy="2091714"/>
          </a:xfrm>
        </p:spPr>
      </p:pic>
      <p:sp>
        <p:nvSpPr>
          <p:cNvPr id="7" name="Téglalap 6"/>
          <p:cNvSpPr/>
          <p:nvPr/>
        </p:nvSpPr>
        <p:spPr>
          <a:xfrm>
            <a:off x="179512" y="2348880"/>
            <a:ext cx="8964488" cy="1569660"/>
          </a:xfrm>
          <a:prstGeom prst="rect">
            <a:avLst/>
          </a:prstGeom>
        </p:spPr>
        <p:txBody>
          <a:bodyPr wrap="square">
            <a:spAutoFit/>
          </a:bodyPr>
          <a:lstStyle/>
          <a:p>
            <a:pPr algn="ctr" fontAlgn="base"/>
            <a:r>
              <a:rPr lang="hu-HU" sz="2400" b="1" dirty="0" smtClean="0">
                <a:solidFill>
                  <a:srgbClr val="002060"/>
                </a:solidFill>
              </a:rPr>
              <a:t>Örökifjak aktív, nyári napjai a római wellness jegyében Ráckevén</a:t>
            </a:r>
          </a:p>
          <a:p>
            <a:pPr fontAlgn="base"/>
            <a:r>
              <a:rPr lang="hu-HU" sz="2400" dirty="0" smtClean="0">
                <a:solidFill>
                  <a:srgbClr val="002060"/>
                </a:solidFill>
              </a:rPr>
              <a:t>Örökifjú páros nyár </a:t>
            </a:r>
            <a:r>
              <a:rPr lang="hu-HU" sz="2400" dirty="0" err="1" smtClean="0">
                <a:solidFill>
                  <a:srgbClr val="002060"/>
                </a:solidFill>
              </a:rPr>
              <a:t>csomagukat</a:t>
            </a:r>
            <a:r>
              <a:rPr lang="hu-HU" sz="2400" dirty="0" smtClean="0">
                <a:solidFill>
                  <a:srgbClr val="002060"/>
                </a:solidFill>
              </a:rPr>
              <a:t> kifejezetten nyugdíjas vendégek számára állították össze, az árába beépített 15%-os kedvezménnyel, a csomag </a:t>
            </a:r>
            <a:r>
              <a:rPr lang="hu-HU" sz="2400" dirty="0" smtClean="0">
                <a:solidFill>
                  <a:srgbClr val="FF0000"/>
                </a:solidFill>
              </a:rPr>
              <a:t>kizárólag nyugdíjasok számára </a:t>
            </a:r>
            <a:r>
              <a:rPr lang="hu-HU" sz="2400" dirty="0" smtClean="0">
                <a:solidFill>
                  <a:srgbClr val="002060"/>
                </a:solidFill>
              </a:rPr>
              <a:t>foglalható!</a:t>
            </a:r>
            <a:endParaRPr lang="hu-HU" sz="2400" dirty="0">
              <a:solidFill>
                <a:srgbClr val="002060"/>
              </a:solidFill>
            </a:endParaRPr>
          </a:p>
        </p:txBody>
      </p:sp>
      <p:sp>
        <p:nvSpPr>
          <p:cNvPr id="8" name="Téglalap 7"/>
          <p:cNvSpPr/>
          <p:nvPr/>
        </p:nvSpPr>
        <p:spPr>
          <a:xfrm>
            <a:off x="251520" y="3933056"/>
            <a:ext cx="8568952" cy="2862322"/>
          </a:xfrm>
          <a:prstGeom prst="rect">
            <a:avLst/>
          </a:prstGeom>
        </p:spPr>
        <p:txBody>
          <a:bodyPr wrap="square">
            <a:spAutoFit/>
          </a:bodyPr>
          <a:lstStyle/>
          <a:p>
            <a:pPr fontAlgn="base"/>
            <a:r>
              <a:rPr lang="hu-HU" sz="2000" b="1" dirty="0" smtClean="0">
                <a:solidFill>
                  <a:srgbClr val="002060"/>
                </a:solidFill>
              </a:rPr>
              <a:t>A csomag tartalma:</a:t>
            </a:r>
            <a:endParaRPr lang="hu-HU" sz="2000" dirty="0" smtClean="0">
              <a:solidFill>
                <a:srgbClr val="002060"/>
              </a:solidFill>
            </a:endParaRPr>
          </a:p>
          <a:p>
            <a:pPr fontAlgn="base">
              <a:buFont typeface="Arial" pitchFamily="34" charset="0"/>
              <a:buChar char="•"/>
            </a:pPr>
            <a:r>
              <a:rPr lang="hu-HU" sz="2000" dirty="0" smtClean="0">
                <a:solidFill>
                  <a:srgbClr val="002060"/>
                </a:solidFill>
              </a:rPr>
              <a:t>Közvetlenül a folyóra néző, erkélyes, légkondicionált szobák </a:t>
            </a:r>
          </a:p>
          <a:p>
            <a:pPr fontAlgn="base">
              <a:buFont typeface="Arial" pitchFamily="34" charset="0"/>
              <a:buChar char="•"/>
            </a:pPr>
            <a:r>
              <a:rPr lang="hu-HU" sz="2000" dirty="0" smtClean="0">
                <a:solidFill>
                  <a:srgbClr val="002060"/>
                </a:solidFill>
              </a:rPr>
              <a:t>Bőséges büféreggeli és svédasztalos vacsora</a:t>
            </a:r>
          </a:p>
          <a:p>
            <a:pPr fontAlgn="base">
              <a:buFont typeface="Arial" pitchFamily="34" charset="0"/>
              <a:buChar char="•"/>
            </a:pPr>
            <a:r>
              <a:rPr lang="hu-HU" sz="2000" dirty="0" smtClean="0">
                <a:solidFill>
                  <a:srgbClr val="002060"/>
                </a:solidFill>
              </a:rPr>
              <a:t>Puha frottír köntös, törölköző és szauna lepedő</a:t>
            </a:r>
          </a:p>
          <a:p>
            <a:pPr fontAlgn="base">
              <a:buFont typeface="Arial" pitchFamily="34" charset="0"/>
              <a:buChar char="•"/>
            </a:pPr>
            <a:r>
              <a:rPr lang="hu-HU" sz="2000" dirty="0" smtClean="0">
                <a:solidFill>
                  <a:srgbClr val="002060"/>
                </a:solidFill>
              </a:rPr>
              <a:t>Antik Római wellness birodalom, pezsgőfürdő, hidromasszázs, gejzír…</a:t>
            </a:r>
          </a:p>
          <a:p>
            <a:pPr fontAlgn="base">
              <a:buFont typeface="Arial" pitchFamily="34" charset="0"/>
              <a:buChar char="•"/>
            </a:pPr>
            <a:r>
              <a:rPr lang="hu-HU" sz="2000" dirty="0" smtClean="0">
                <a:solidFill>
                  <a:srgbClr val="002060"/>
                </a:solidFill>
              </a:rPr>
              <a:t>Szauna program és úszómedence</a:t>
            </a:r>
          </a:p>
          <a:p>
            <a:pPr fontAlgn="base">
              <a:buFont typeface="Arial" pitchFamily="34" charset="0"/>
              <a:buChar char="•"/>
            </a:pPr>
            <a:r>
              <a:rPr lang="hu-HU" sz="2000" dirty="0" smtClean="0">
                <a:solidFill>
                  <a:srgbClr val="002060"/>
                </a:solidFill>
              </a:rPr>
              <a:t>Teabár</a:t>
            </a:r>
          </a:p>
          <a:p>
            <a:pPr fontAlgn="base">
              <a:buFont typeface="Arial" pitchFamily="34" charset="0"/>
              <a:buChar char="•"/>
            </a:pPr>
            <a:r>
              <a:rPr lang="hu-HU" sz="2000" dirty="0" smtClean="0">
                <a:solidFill>
                  <a:srgbClr val="002060"/>
                </a:solidFill>
              </a:rPr>
              <a:t>Bérelhető sporteszközök</a:t>
            </a:r>
          </a:p>
          <a:p>
            <a:pPr fontAlgn="base">
              <a:buFont typeface="Arial" pitchFamily="34" charset="0"/>
              <a:buChar char="•"/>
            </a:pPr>
            <a:r>
              <a:rPr lang="hu-HU" sz="2000" dirty="0" smtClean="0">
                <a:solidFill>
                  <a:srgbClr val="002060"/>
                </a:solidFill>
              </a:rPr>
              <a:t>A bájos kisváros Ráckeve </a:t>
            </a:r>
            <a:endParaRPr lang="hu-HU" sz="2000" dirty="0">
              <a:solidFill>
                <a:srgbClr val="002060"/>
              </a:solidFill>
            </a:endParaRPr>
          </a:p>
        </p:txBody>
      </p:sp>
      <p:sp>
        <p:nvSpPr>
          <p:cNvPr id="9" name="Téglalap 8"/>
          <p:cNvSpPr/>
          <p:nvPr/>
        </p:nvSpPr>
        <p:spPr>
          <a:xfrm>
            <a:off x="4139952" y="5661248"/>
            <a:ext cx="4824536" cy="830997"/>
          </a:xfrm>
          <a:prstGeom prst="rect">
            <a:avLst/>
          </a:prstGeom>
        </p:spPr>
        <p:txBody>
          <a:bodyPr wrap="square">
            <a:spAutoFit/>
          </a:bodyPr>
          <a:lstStyle/>
          <a:p>
            <a:pPr algn="ctr" fontAlgn="base"/>
            <a:r>
              <a:rPr lang="hu-HU" sz="2400" b="1" dirty="0" smtClean="0">
                <a:solidFill>
                  <a:srgbClr val="002060"/>
                </a:solidFill>
              </a:rPr>
              <a:t>Örökifjú páros nyár csomag ára: </a:t>
            </a:r>
            <a:br>
              <a:rPr lang="hu-HU" sz="2400" b="1" dirty="0" smtClean="0">
                <a:solidFill>
                  <a:srgbClr val="002060"/>
                </a:solidFill>
              </a:rPr>
            </a:br>
            <a:r>
              <a:rPr lang="hu-HU" sz="2400" b="1" dirty="0" smtClean="0">
                <a:solidFill>
                  <a:srgbClr val="002060"/>
                </a:solidFill>
              </a:rPr>
              <a:t>29 665,- Ft/2 fő/1 éjtől</a:t>
            </a:r>
            <a:endParaRPr lang="hu-HU" sz="2400"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3600" b="1" dirty="0" smtClean="0">
                <a:solidFill>
                  <a:srgbClr val="002060"/>
                </a:solidFill>
              </a:rPr>
              <a:t>Élmények örökifjaknak</a:t>
            </a:r>
            <a:br>
              <a:rPr lang="hu-HU" sz="3600" b="1" dirty="0" smtClean="0">
                <a:solidFill>
                  <a:srgbClr val="002060"/>
                </a:solidFill>
              </a:rPr>
            </a:br>
            <a:r>
              <a:rPr lang="hu-HU" sz="3600" b="1" dirty="0" smtClean="0">
                <a:solidFill>
                  <a:srgbClr val="002060"/>
                </a:solidFill>
              </a:rPr>
              <a:t> Csomagok – prémium kiegészítések</a:t>
            </a:r>
            <a:r>
              <a:rPr lang="hu-HU" dirty="0" smtClean="0"/>
              <a:t/>
            </a:r>
            <a:br>
              <a:rPr lang="hu-HU" dirty="0" smtClean="0"/>
            </a:br>
            <a:endParaRPr lang="hu-HU" dirty="0"/>
          </a:p>
        </p:txBody>
      </p:sp>
      <p:pic>
        <p:nvPicPr>
          <p:cNvPr id="4" name="Tartalom helye 3" descr="Élménysziget.png"/>
          <p:cNvPicPr>
            <a:picLocks noGrp="1" noChangeAspect="1"/>
          </p:cNvPicPr>
          <p:nvPr>
            <p:ph idx="1"/>
          </p:nvPr>
        </p:nvPicPr>
        <p:blipFill>
          <a:blip r:embed="rId2" cstate="print"/>
          <a:stretch>
            <a:fillRect/>
          </a:stretch>
        </p:blipFill>
        <p:spPr>
          <a:xfrm>
            <a:off x="251520" y="4581128"/>
            <a:ext cx="4477375" cy="1228897"/>
          </a:xfrm>
        </p:spPr>
      </p:pic>
      <p:pic>
        <p:nvPicPr>
          <p:cNvPr id="5" name="Kép 4" descr="Kulturális plusz.png"/>
          <p:cNvPicPr>
            <a:picLocks noChangeAspect="1"/>
          </p:cNvPicPr>
          <p:nvPr/>
        </p:nvPicPr>
        <p:blipFill>
          <a:blip r:embed="rId3" cstate="print"/>
          <a:stretch>
            <a:fillRect/>
          </a:stretch>
        </p:blipFill>
        <p:spPr>
          <a:xfrm>
            <a:off x="179512" y="2420888"/>
            <a:ext cx="5172797" cy="1162212"/>
          </a:xfrm>
          <a:prstGeom prst="rect">
            <a:avLst/>
          </a:prstGeom>
        </p:spPr>
      </p:pic>
      <p:pic>
        <p:nvPicPr>
          <p:cNvPr id="6" name="Kép 5" descr="Neves napok.png"/>
          <p:cNvPicPr>
            <a:picLocks noChangeAspect="1"/>
          </p:cNvPicPr>
          <p:nvPr/>
        </p:nvPicPr>
        <p:blipFill>
          <a:blip r:embed="rId4" cstate="print"/>
          <a:stretch>
            <a:fillRect/>
          </a:stretch>
        </p:blipFill>
        <p:spPr>
          <a:xfrm>
            <a:off x="3635896" y="3573016"/>
            <a:ext cx="4944165" cy="1095528"/>
          </a:xfrm>
          <a:prstGeom prst="rect">
            <a:avLst/>
          </a:prstGeom>
        </p:spPr>
      </p:pic>
      <p:pic>
        <p:nvPicPr>
          <p:cNvPr id="7" name="Kép 6" descr="Relax alapcsomag.png"/>
          <p:cNvPicPr>
            <a:picLocks noChangeAspect="1"/>
          </p:cNvPicPr>
          <p:nvPr/>
        </p:nvPicPr>
        <p:blipFill>
          <a:blip r:embed="rId5" cstate="print"/>
          <a:stretch>
            <a:fillRect/>
          </a:stretch>
        </p:blipFill>
        <p:spPr>
          <a:xfrm>
            <a:off x="3491880" y="1196752"/>
            <a:ext cx="5239482" cy="1247949"/>
          </a:xfrm>
          <a:prstGeom prst="rect">
            <a:avLst/>
          </a:prstGeom>
        </p:spPr>
      </p:pic>
      <p:pic>
        <p:nvPicPr>
          <p:cNvPr id="8" name="Kép 7" descr="Vitálplusz.png"/>
          <p:cNvPicPr>
            <a:picLocks noChangeAspect="1"/>
          </p:cNvPicPr>
          <p:nvPr/>
        </p:nvPicPr>
        <p:blipFill>
          <a:blip r:embed="rId6" cstate="print"/>
          <a:stretch>
            <a:fillRect/>
          </a:stretch>
        </p:blipFill>
        <p:spPr>
          <a:xfrm>
            <a:off x="3563888" y="5589240"/>
            <a:ext cx="5306166" cy="100026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descr="program20180423-0429-1200w.jpg"/>
          <p:cNvPicPr>
            <a:picLocks noGrp="1" noChangeAspect="1"/>
          </p:cNvPicPr>
          <p:nvPr>
            <p:ph idx="1"/>
          </p:nvPr>
        </p:nvPicPr>
        <p:blipFill>
          <a:blip r:embed="rId2" cstate="print"/>
          <a:stretch>
            <a:fillRect/>
          </a:stretch>
        </p:blipFill>
        <p:spPr>
          <a:xfrm>
            <a:off x="0" y="188640"/>
            <a:ext cx="9144000" cy="660932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descr="program20180430-0506-1200w.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274638"/>
            <a:ext cx="8507288" cy="1143000"/>
          </a:xfrm>
        </p:spPr>
        <p:txBody>
          <a:bodyPr>
            <a:normAutofit fontScale="90000"/>
          </a:bodyPr>
          <a:lstStyle/>
          <a:p>
            <a:r>
              <a:rPr lang="hu-HU" dirty="0" smtClean="0">
                <a:solidFill>
                  <a:srgbClr val="800000"/>
                </a:solidFill>
              </a:rPr>
              <a:t>Nyugdíjasok </a:t>
            </a:r>
            <a:r>
              <a:rPr lang="hu-HU" dirty="0" err="1" smtClean="0">
                <a:solidFill>
                  <a:srgbClr val="800000"/>
                </a:solidFill>
              </a:rPr>
              <a:t>mekkája</a:t>
            </a:r>
            <a:r>
              <a:rPr lang="hu-HU" dirty="0" smtClean="0">
                <a:solidFill>
                  <a:srgbClr val="800000"/>
                </a:solidFill>
              </a:rPr>
              <a:t>  </a:t>
            </a:r>
            <a:br>
              <a:rPr lang="hu-HU" dirty="0" smtClean="0">
                <a:solidFill>
                  <a:srgbClr val="800000"/>
                </a:solidFill>
              </a:rPr>
            </a:br>
            <a:r>
              <a:rPr lang="hu-HU" dirty="0" smtClean="0">
                <a:solidFill>
                  <a:srgbClr val="800000"/>
                </a:solidFill>
              </a:rPr>
              <a:t> </a:t>
            </a:r>
            <a:r>
              <a:rPr lang="hu-HU" dirty="0" err="1" smtClean="0">
                <a:solidFill>
                  <a:srgbClr val="800000"/>
                </a:solidFill>
              </a:rPr>
              <a:t>Hunguest</a:t>
            </a:r>
            <a:r>
              <a:rPr lang="hu-HU" dirty="0" smtClean="0">
                <a:solidFill>
                  <a:srgbClr val="800000"/>
                </a:solidFill>
              </a:rPr>
              <a:t> Hotel Erkel Gyula *** - ****</a:t>
            </a:r>
            <a:endParaRPr lang="hu-HU" dirty="0">
              <a:solidFill>
                <a:srgbClr val="800000"/>
              </a:solidFill>
            </a:endParaRPr>
          </a:p>
        </p:txBody>
      </p:sp>
      <p:sp>
        <p:nvSpPr>
          <p:cNvPr id="3" name="Tartalom helye 2"/>
          <p:cNvSpPr>
            <a:spLocks noGrp="1"/>
          </p:cNvSpPr>
          <p:nvPr>
            <p:ph idx="1"/>
          </p:nvPr>
        </p:nvSpPr>
        <p:spPr/>
        <p:txBody>
          <a:bodyPr/>
          <a:lstStyle/>
          <a:p>
            <a:endParaRPr lang="hu-HU"/>
          </a:p>
        </p:txBody>
      </p:sp>
      <p:pic>
        <p:nvPicPr>
          <p:cNvPr id="1026" name="Picture 2"/>
          <p:cNvPicPr>
            <a:picLocks noChangeAspect="1" noChangeArrowheads="1"/>
          </p:cNvPicPr>
          <p:nvPr/>
        </p:nvPicPr>
        <p:blipFill>
          <a:blip r:embed="rId2" cstate="print"/>
          <a:srcRect/>
          <a:stretch>
            <a:fillRect/>
          </a:stretch>
        </p:blipFill>
        <p:spPr bwMode="auto">
          <a:xfrm>
            <a:off x="0" y="1556792"/>
            <a:ext cx="9144000" cy="5047488"/>
          </a:xfrm>
          <a:prstGeom prst="rect">
            <a:avLst/>
          </a:prstGeom>
          <a:noFill/>
          <a:ln w="9525">
            <a:noFill/>
            <a:miter lim="800000"/>
            <a:headEnd/>
            <a:tailEnd/>
          </a:ln>
          <a:effectLst/>
        </p:spPr>
      </p:pic>
      <p:sp>
        <p:nvSpPr>
          <p:cNvPr id="5" name="Téglalap 4"/>
          <p:cNvSpPr/>
          <p:nvPr/>
        </p:nvSpPr>
        <p:spPr>
          <a:xfrm>
            <a:off x="3131840" y="5733256"/>
            <a:ext cx="6012160" cy="1015663"/>
          </a:xfrm>
          <a:prstGeom prst="rect">
            <a:avLst/>
          </a:prstGeom>
        </p:spPr>
        <p:txBody>
          <a:bodyPr wrap="square">
            <a:spAutoFit/>
          </a:bodyPr>
          <a:lstStyle/>
          <a:p>
            <a:pPr algn="ctr"/>
            <a:r>
              <a:rPr lang="hu-HU" sz="2000" dirty="0" err="1" smtClean="0">
                <a:solidFill>
                  <a:srgbClr val="800000"/>
                </a:solidFill>
              </a:rPr>
              <a:t>Közvéleménykutatások</a:t>
            </a:r>
            <a:r>
              <a:rPr lang="hu-HU" sz="2000" dirty="0" smtClean="0">
                <a:solidFill>
                  <a:srgbClr val="800000"/>
                </a:solidFill>
              </a:rPr>
              <a:t> eredményei alapján</a:t>
            </a:r>
            <a:br>
              <a:rPr lang="hu-HU" sz="2000" dirty="0" smtClean="0">
                <a:solidFill>
                  <a:srgbClr val="800000"/>
                </a:solidFill>
              </a:rPr>
            </a:br>
            <a:r>
              <a:rPr lang="hu-HU" sz="2000" dirty="0" smtClean="0">
                <a:solidFill>
                  <a:srgbClr val="800000"/>
                </a:solidFill>
              </a:rPr>
              <a:t> </a:t>
            </a:r>
            <a:r>
              <a:rPr lang="hu-HU" sz="2000" b="1" dirty="0" smtClean="0">
                <a:solidFill>
                  <a:srgbClr val="800000"/>
                </a:solidFill>
              </a:rPr>
              <a:t>az első három, nyugdíjasok által legkedveltebb szálloda egyike. </a:t>
            </a:r>
            <a:endParaRPr lang="hu-HU" sz="2000" dirty="0">
              <a:solidFill>
                <a:srgbClr val="8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noAutofit/>
          </a:bodyPr>
          <a:lstStyle/>
          <a:p>
            <a:r>
              <a:rPr lang="hu-HU" sz="3600" dirty="0" smtClean="0">
                <a:solidFill>
                  <a:srgbClr val="800000"/>
                </a:solidFill>
              </a:rPr>
              <a:t>A </a:t>
            </a:r>
            <a:r>
              <a:rPr lang="hu-HU" sz="3600" dirty="0" err="1" smtClean="0">
                <a:solidFill>
                  <a:srgbClr val="800000"/>
                </a:solidFill>
              </a:rPr>
              <a:t>Hunguest</a:t>
            </a:r>
            <a:r>
              <a:rPr lang="hu-HU" sz="3600" dirty="0" smtClean="0">
                <a:solidFill>
                  <a:srgbClr val="800000"/>
                </a:solidFill>
              </a:rPr>
              <a:t> Hotel Erkel Gyula *** - **** </a:t>
            </a:r>
            <a:r>
              <a:rPr lang="hu-HU" sz="3600" dirty="0" err="1" smtClean="0">
                <a:solidFill>
                  <a:srgbClr val="800000"/>
                </a:solidFill>
              </a:rPr>
              <a:t>nyugdíjasbarát</a:t>
            </a:r>
            <a:r>
              <a:rPr lang="hu-HU" sz="3600" dirty="0" smtClean="0">
                <a:solidFill>
                  <a:srgbClr val="800000"/>
                </a:solidFill>
              </a:rPr>
              <a:t> szolgáltatásai </a:t>
            </a:r>
            <a:endParaRPr lang="hu-HU" sz="3600" dirty="0"/>
          </a:p>
        </p:txBody>
      </p:sp>
      <p:sp>
        <p:nvSpPr>
          <p:cNvPr id="3" name="Tartalom helye 2"/>
          <p:cNvSpPr>
            <a:spLocks noGrp="1"/>
          </p:cNvSpPr>
          <p:nvPr>
            <p:ph idx="1"/>
          </p:nvPr>
        </p:nvSpPr>
        <p:spPr>
          <a:xfrm>
            <a:off x="0" y="1313384"/>
            <a:ext cx="8784976" cy="5544616"/>
          </a:xfrm>
        </p:spPr>
        <p:txBody>
          <a:bodyPr>
            <a:normAutofit fontScale="77500" lnSpcReduction="20000"/>
          </a:bodyPr>
          <a:lstStyle/>
          <a:p>
            <a:r>
              <a:rPr lang="hu-HU" b="1" dirty="0" smtClean="0">
                <a:solidFill>
                  <a:srgbClr val="002060"/>
                </a:solidFill>
              </a:rPr>
              <a:t>A csomag 2018. január 1. és június 16. között félpanziós áron teljes panziót tartalmaz a Szenior Hotel*** Munkácsy szárnyban </a:t>
            </a:r>
            <a:r>
              <a:rPr lang="hu-HU" dirty="0" smtClean="0">
                <a:solidFill>
                  <a:srgbClr val="002060"/>
                </a:solidFill>
              </a:rPr>
              <a:t> amelyben az </a:t>
            </a:r>
            <a:r>
              <a:rPr lang="hu-HU" b="1" dirty="0" smtClean="0">
                <a:solidFill>
                  <a:srgbClr val="002060"/>
                </a:solidFill>
              </a:rPr>
              <a:t>Erzsébet Klubszoba </a:t>
            </a:r>
            <a:r>
              <a:rPr lang="hu-HU" dirty="0" smtClean="0">
                <a:solidFill>
                  <a:srgbClr val="002060"/>
                </a:solidFill>
              </a:rPr>
              <a:t>is található, illetve a négycsillagos Dürer szárnyban, ahol szintén kínálnak nyugdíjas kedvezményeket tartalmazó </a:t>
            </a:r>
            <a:r>
              <a:rPr lang="hu-HU" dirty="0" err="1" smtClean="0">
                <a:solidFill>
                  <a:srgbClr val="002060"/>
                </a:solidFill>
              </a:rPr>
              <a:t>nyugdíjasbarát</a:t>
            </a:r>
            <a:r>
              <a:rPr lang="hu-HU" dirty="0" smtClean="0">
                <a:solidFill>
                  <a:srgbClr val="002060"/>
                </a:solidFill>
              </a:rPr>
              <a:t> hotel ajánlatokat!</a:t>
            </a:r>
          </a:p>
          <a:p>
            <a:r>
              <a:rPr lang="hu-HU" dirty="0" smtClean="0">
                <a:solidFill>
                  <a:srgbClr val="002060"/>
                </a:solidFill>
              </a:rPr>
              <a:t> </a:t>
            </a:r>
            <a:r>
              <a:rPr lang="hu-HU" b="1" dirty="0" smtClean="0">
                <a:solidFill>
                  <a:srgbClr val="002060"/>
                </a:solidFill>
              </a:rPr>
              <a:t>50% kedvezményt biztosítanak az egyágyas szoba felárából</a:t>
            </a:r>
          </a:p>
          <a:p>
            <a:r>
              <a:rPr lang="hu-HU" b="1" dirty="0" smtClean="0">
                <a:solidFill>
                  <a:srgbClr val="002060"/>
                </a:solidFill>
              </a:rPr>
              <a:t>„Töltsön nálunk több éjszakát”: a 14. - 21. - 28. éjszakákat díjmentesen biztosítják.</a:t>
            </a:r>
          </a:p>
          <a:p>
            <a:r>
              <a:rPr lang="hu-HU" dirty="0" smtClean="0">
                <a:solidFill>
                  <a:srgbClr val="002060"/>
                </a:solidFill>
              </a:rPr>
              <a:t>A szálloda </a:t>
            </a:r>
            <a:r>
              <a:rPr lang="hu-HU" b="1" dirty="0" smtClean="0">
                <a:solidFill>
                  <a:srgbClr val="002060"/>
                </a:solidFill>
              </a:rPr>
              <a:t>saját szolgáltatásai után a csomagból utólagosan kedvezményt bi</a:t>
            </a:r>
            <a:r>
              <a:rPr lang="hu-HU" dirty="0" smtClean="0">
                <a:solidFill>
                  <a:srgbClr val="002060"/>
                </a:solidFill>
              </a:rPr>
              <a:t>ztosít, </a:t>
            </a:r>
            <a:r>
              <a:rPr lang="hu-HU" b="1" dirty="0" smtClean="0">
                <a:solidFill>
                  <a:srgbClr val="002060"/>
                </a:solidFill>
              </a:rPr>
              <a:t>amennyiben a recepción hitelt érdemlően felmutatja  a vendég a nyugdíjas igazolványát.</a:t>
            </a:r>
            <a:endParaRPr lang="hu-HU" dirty="0" smtClean="0">
              <a:solidFill>
                <a:srgbClr val="002060"/>
              </a:solidFill>
            </a:endParaRPr>
          </a:p>
          <a:p>
            <a:r>
              <a:rPr lang="hu-HU" b="1" dirty="0" smtClean="0">
                <a:solidFill>
                  <a:srgbClr val="002060"/>
                </a:solidFill>
              </a:rPr>
              <a:t>Igénybe veheti a Gyulai Várfürdő gyógyászati kezeléseit </a:t>
            </a:r>
            <a:r>
              <a:rPr lang="hu-HU" dirty="0" smtClean="0">
                <a:solidFill>
                  <a:srgbClr val="002060"/>
                </a:solidFill>
              </a:rPr>
              <a:t>TAJ kártya és reumatológiai szakrendelésre szóló háziorvosi beutaló ellenében.</a:t>
            </a:r>
          </a:p>
          <a:p>
            <a:r>
              <a:rPr lang="hu-HU" dirty="0" smtClean="0">
                <a:solidFill>
                  <a:srgbClr val="002060"/>
                </a:solidFill>
              </a:rPr>
              <a:t>Az utolsó kezeléshez a távozás napján </a:t>
            </a:r>
            <a:r>
              <a:rPr lang="hu-HU" b="1" dirty="0" smtClean="0">
                <a:solidFill>
                  <a:srgbClr val="002060"/>
                </a:solidFill>
              </a:rPr>
              <a:t>14 óráig szobahosszabbítást biztosítanak!</a:t>
            </a:r>
            <a:r>
              <a:rPr lang="hu-HU" dirty="0" smtClean="0">
                <a:solidFill>
                  <a:srgbClr val="002060"/>
                </a:solidFill>
              </a:rPr>
              <a:t> </a:t>
            </a:r>
            <a:endParaRPr lang="hu-HU"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800000"/>
                </a:solidFill>
              </a:rPr>
              <a:t>A </a:t>
            </a:r>
            <a:r>
              <a:rPr lang="hu-HU" dirty="0" err="1" smtClean="0">
                <a:solidFill>
                  <a:srgbClr val="800000"/>
                </a:solidFill>
              </a:rPr>
              <a:t>Hunguest</a:t>
            </a:r>
            <a:r>
              <a:rPr lang="hu-HU" dirty="0" smtClean="0">
                <a:solidFill>
                  <a:srgbClr val="800000"/>
                </a:solidFill>
              </a:rPr>
              <a:t> Hotel Erkel Gyula *** - **** </a:t>
            </a:r>
            <a:r>
              <a:rPr lang="hu-HU" dirty="0" err="1" smtClean="0">
                <a:solidFill>
                  <a:srgbClr val="800000"/>
                </a:solidFill>
              </a:rPr>
              <a:t>nyugdíjasbarát</a:t>
            </a:r>
            <a:r>
              <a:rPr lang="hu-HU" dirty="0" smtClean="0">
                <a:solidFill>
                  <a:srgbClr val="800000"/>
                </a:solidFill>
              </a:rPr>
              <a:t> programjai </a:t>
            </a:r>
            <a:endParaRPr lang="hu-HU" dirty="0"/>
          </a:p>
        </p:txBody>
      </p:sp>
      <p:sp>
        <p:nvSpPr>
          <p:cNvPr id="3" name="Tartalom helye 2"/>
          <p:cNvSpPr>
            <a:spLocks noGrp="1"/>
          </p:cNvSpPr>
          <p:nvPr>
            <p:ph idx="1"/>
          </p:nvPr>
        </p:nvSpPr>
        <p:spPr>
          <a:xfrm>
            <a:off x="323528" y="1484784"/>
            <a:ext cx="8496944" cy="5112568"/>
          </a:xfrm>
        </p:spPr>
        <p:txBody>
          <a:bodyPr>
            <a:normAutofit fontScale="92500" lnSpcReduction="20000"/>
          </a:bodyPr>
          <a:lstStyle/>
          <a:p>
            <a:pPr>
              <a:buNone/>
            </a:pPr>
            <a:r>
              <a:rPr lang="hu-HU" b="1" dirty="0" smtClean="0">
                <a:solidFill>
                  <a:srgbClr val="002060"/>
                </a:solidFill>
              </a:rPr>
              <a:t>Kiegészítő szolgáltatásaik, amelyeket szenior animátor vezetésével vehetnek igénybe:</a:t>
            </a:r>
            <a:endParaRPr lang="hu-HU" dirty="0" smtClean="0">
              <a:solidFill>
                <a:srgbClr val="002060"/>
              </a:solidFill>
            </a:endParaRPr>
          </a:p>
          <a:p>
            <a:r>
              <a:rPr lang="hu-HU" dirty="0" smtClean="0">
                <a:solidFill>
                  <a:srgbClr val="800000"/>
                </a:solidFill>
              </a:rPr>
              <a:t>Erzsébet klubszoba: </a:t>
            </a:r>
            <a:br>
              <a:rPr lang="hu-HU" dirty="0" smtClean="0">
                <a:solidFill>
                  <a:srgbClr val="800000"/>
                </a:solidFill>
              </a:rPr>
            </a:br>
            <a:r>
              <a:rPr lang="hu-HU" dirty="0" smtClean="0">
                <a:solidFill>
                  <a:srgbClr val="800000"/>
                </a:solidFill>
              </a:rPr>
              <a:t>- </a:t>
            </a:r>
            <a:r>
              <a:rPr lang="hu-HU" dirty="0" smtClean="0">
                <a:solidFill>
                  <a:srgbClr val="002060"/>
                </a:solidFill>
              </a:rPr>
              <a:t>társasjátékok, </a:t>
            </a:r>
            <a:br>
              <a:rPr lang="hu-HU" dirty="0" smtClean="0">
                <a:solidFill>
                  <a:srgbClr val="002060"/>
                </a:solidFill>
              </a:rPr>
            </a:br>
            <a:r>
              <a:rPr lang="hu-HU" dirty="0" smtClean="0">
                <a:solidFill>
                  <a:srgbClr val="002060"/>
                </a:solidFill>
              </a:rPr>
              <a:t>- kártya- és sakkasztal, </a:t>
            </a:r>
            <a:br>
              <a:rPr lang="hu-HU" dirty="0" smtClean="0">
                <a:solidFill>
                  <a:srgbClr val="002060"/>
                </a:solidFill>
              </a:rPr>
            </a:br>
            <a:r>
              <a:rPr lang="hu-HU" dirty="0" smtClean="0">
                <a:solidFill>
                  <a:srgbClr val="002060"/>
                </a:solidFill>
              </a:rPr>
              <a:t>- közös foglalkozásokkal, mint </a:t>
            </a:r>
            <a:r>
              <a:rPr lang="hu-HU" dirty="0" err="1" smtClean="0">
                <a:solidFill>
                  <a:srgbClr val="002060"/>
                </a:solidFill>
              </a:rPr>
              <a:t>bingó</a:t>
            </a:r>
            <a:r>
              <a:rPr lang="hu-HU" dirty="0" smtClean="0">
                <a:solidFill>
                  <a:srgbClr val="002060"/>
                </a:solidFill>
              </a:rPr>
              <a:t>, rejtvényfejtő  verseny, </a:t>
            </a:r>
            <a:br>
              <a:rPr lang="hu-HU" dirty="0" smtClean="0">
                <a:solidFill>
                  <a:srgbClr val="002060"/>
                </a:solidFill>
              </a:rPr>
            </a:br>
            <a:r>
              <a:rPr lang="hu-HU" dirty="0" smtClean="0">
                <a:solidFill>
                  <a:srgbClr val="002060"/>
                </a:solidFill>
              </a:rPr>
              <a:t>- filmvetítés, </a:t>
            </a:r>
            <a:br>
              <a:rPr lang="hu-HU" dirty="0" smtClean="0">
                <a:solidFill>
                  <a:srgbClr val="002060"/>
                </a:solidFill>
              </a:rPr>
            </a:br>
            <a:r>
              <a:rPr lang="hu-HU" dirty="0" smtClean="0">
                <a:solidFill>
                  <a:srgbClr val="002060"/>
                </a:solidFill>
              </a:rPr>
              <a:t>- főzési tanácsadás a séf tanácsai alapján.</a:t>
            </a:r>
          </a:p>
          <a:p>
            <a:r>
              <a:rPr lang="hu-HU" dirty="0" smtClean="0">
                <a:solidFill>
                  <a:srgbClr val="800000"/>
                </a:solidFill>
              </a:rPr>
              <a:t>Külső programok: </a:t>
            </a:r>
            <a:br>
              <a:rPr lang="hu-HU" dirty="0" smtClean="0">
                <a:solidFill>
                  <a:srgbClr val="800000"/>
                </a:solidFill>
              </a:rPr>
            </a:br>
            <a:r>
              <a:rPr lang="hu-HU" dirty="0" smtClean="0">
                <a:solidFill>
                  <a:srgbClr val="800000"/>
                </a:solidFill>
              </a:rPr>
              <a:t>- </a:t>
            </a:r>
            <a:r>
              <a:rPr lang="hu-HU" dirty="0" smtClean="0">
                <a:solidFill>
                  <a:srgbClr val="002060"/>
                </a:solidFill>
              </a:rPr>
              <a:t>városnéző séta, illetve </a:t>
            </a:r>
            <a:br>
              <a:rPr lang="hu-HU" dirty="0" smtClean="0">
                <a:solidFill>
                  <a:srgbClr val="002060"/>
                </a:solidFill>
              </a:rPr>
            </a:br>
            <a:r>
              <a:rPr lang="hu-HU" dirty="0" smtClean="0">
                <a:solidFill>
                  <a:srgbClr val="002060"/>
                </a:solidFill>
              </a:rPr>
              <a:t>- kisvonatozás, </a:t>
            </a:r>
            <a:br>
              <a:rPr lang="hu-HU" dirty="0" smtClean="0">
                <a:solidFill>
                  <a:srgbClr val="002060"/>
                </a:solidFill>
              </a:rPr>
            </a:br>
            <a:r>
              <a:rPr lang="hu-HU" dirty="0" smtClean="0">
                <a:solidFill>
                  <a:srgbClr val="002060"/>
                </a:solidFill>
              </a:rPr>
              <a:t>- kerékpártúra. </a:t>
            </a:r>
          </a:p>
          <a:p>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normAutofit fontScale="90000"/>
          </a:bodyPr>
          <a:lstStyle/>
          <a:p>
            <a:r>
              <a:rPr lang="hu-HU" dirty="0" smtClean="0">
                <a:solidFill>
                  <a:schemeClr val="tx2">
                    <a:lumMod val="75000"/>
                  </a:schemeClr>
                </a:solidFill>
              </a:rPr>
              <a:t>… és még számtalan szenior ajánlat…</a:t>
            </a:r>
            <a:endParaRPr lang="hu-HU" dirty="0">
              <a:solidFill>
                <a:schemeClr val="tx2">
                  <a:lumMod val="75000"/>
                </a:schemeClr>
              </a:solidFill>
            </a:endParaRPr>
          </a:p>
        </p:txBody>
      </p:sp>
      <p:pic>
        <p:nvPicPr>
          <p:cNvPr id="4" name="Tartalom helye 3" descr="Screenshot 2018-05-02 14.28.00.png"/>
          <p:cNvPicPr>
            <a:picLocks noGrp="1" noChangeAspect="1"/>
          </p:cNvPicPr>
          <p:nvPr>
            <p:ph idx="1"/>
          </p:nvPr>
        </p:nvPicPr>
        <p:blipFill>
          <a:blip r:embed="rId2" cstate="print"/>
          <a:stretch>
            <a:fillRect/>
          </a:stretch>
        </p:blipFill>
        <p:spPr>
          <a:xfrm>
            <a:off x="0" y="1045087"/>
            <a:ext cx="8892480" cy="58129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002060"/>
                </a:solidFill>
              </a:rPr>
              <a:t>Kuponos lehetőségek </a:t>
            </a:r>
            <a:endParaRPr lang="hu-HU" dirty="0">
              <a:solidFill>
                <a:srgbClr val="002060"/>
              </a:solidFill>
            </a:endParaRPr>
          </a:p>
        </p:txBody>
      </p:sp>
      <p:pic>
        <p:nvPicPr>
          <p:cNvPr id="5" name="Kép 4" descr="penztarak_176637263.jpg"/>
          <p:cNvPicPr>
            <a:picLocks noChangeAspect="1"/>
          </p:cNvPicPr>
          <p:nvPr/>
        </p:nvPicPr>
        <p:blipFill>
          <a:blip r:embed="rId2" cstate="print"/>
          <a:stretch>
            <a:fillRect/>
          </a:stretch>
        </p:blipFill>
        <p:spPr>
          <a:xfrm>
            <a:off x="2339752" y="2497836"/>
            <a:ext cx="6552728" cy="4351866"/>
          </a:xfrm>
          <a:prstGeom prst="rect">
            <a:avLst/>
          </a:prstGeom>
        </p:spPr>
      </p:pic>
      <p:pic>
        <p:nvPicPr>
          <p:cNvPr id="4" name="Tartalom helye 3" descr="a2.png"/>
          <p:cNvPicPr>
            <a:picLocks noGrp="1" noChangeAspect="1"/>
          </p:cNvPicPr>
          <p:nvPr>
            <p:ph idx="1"/>
          </p:nvPr>
        </p:nvPicPr>
        <p:blipFill>
          <a:blip r:embed="rId3" cstate="print"/>
          <a:stretch>
            <a:fillRect/>
          </a:stretch>
        </p:blipFill>
        <p:spPr>
          <a:xfrm rot="21027950">
            <a:off x="178482" y="1276420"/>
            <a:ext cx="4651939" cy="254306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002060"/>
                </a:solidFill>
              </a:rPr>
              <a:t>A példa kedvéért … </a:t>
            </a:r>
            <a:endParaRPr lang="hu-HU" dirty="0">
              <a:solidFill>
                <a:srgbClr val="002060"/>
              </a:solidFill>
            </a:endParaRPr>
          </a:p>
        </p:txBody>
      </p:sp>
      <p:pic>
        <p:nvPicPr>
          <p:cNvPr id="4" name="Tartalom helye 3" descr="Screenshot 2018-05-02 19.14.08.png"/>
          <p:cNvPicPr>
            <a:picLocks noGrp="1" noChangeAspect="1"/>
          </p:cNvPicPr>
          <p:nvPr>
            <p:ph idx="1"/>
          </p:nvPr>
        </p:nvPicPr>
        <p:blipFill>
          <a:blip r:embed="rId2" cstate="print"/>
          <a:stretch>
            <a:fillRect/>
          </a:stretch>
        </p:blipFill>
        <p:spPr>
          <a:xfrm>
            <a:off x="199840" y="1412776"/>
            <a:ext cx="8944160" cy="482453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7886700" cy="984738"/>
          </a:xfrm>
        </p:spPr>
        <p:txBody>
          <a:bodyPr>
            <a:normAutofit/>
          </a:bodyPr>
          <a:lstStyle/>
          <a:p>
            <a:r>
              <a:rPr lang="hu-HU" sz="3600" b="1" dirty="0" smtClean="0">
                <a:solidFill>
                  <a:srgbClr val="002060"/>
                </a:solidFill>
              </a:rPr>
              <a:t>A szeniorok lehetnek a jövő turistái!</a:t>
            </a:r>
            <a:endParaRPr lang="hu-HU" sz="3600" b="1" dirty="0">
              <a:solidFill>
                <a:srgbClr val="002060"/>
              </a:solidFill>
            </a:endParaRPr>
          </a:p>
        </p:txBody>
      </p:sp>
      <p:sp>
        <p:nvSpPr>
          <p:cNvPr id="3" name="Tartalom helye 2"/>
          <p:cNvSpPr>
            <a:spLocks noGrp="1"/>
          </p:cNvSpPr>
          <p:nvPr>
            <p:ph idx="1"/>
          </p:nvPr>
        </p:nvSpPr>
        <p:spPr>
          <a:xfrm>
            <a:off x="0" y="1052736"/>
            <a:ext cx="8964488" cy="5139952"/>
          </a:xfrm>
        </p:spPr>
        <p:txBody>
          <a:bodyPr>
            <a:noAutofit/>
          </a:bodyPr>
          <a:lstStyle/>
          <a:p>
            <a:r>
              <a:rPr lang="hu-HU" sz="2600" dirty="0" smtClean="0"/>
              <a:t>Európai Unió tagországaiban minden harmadik polgár betöltötte a 60. életévét, hazánkban 3 millióan 60 év felettiek. </a:t>
            </a:r>
          </a:p>
          <a:p>
            <a:r>
              <a:rPr lang="hu-HU" sz="2600" dirty="0" smtClean="0"/>
              <a:t>Míg az unió fejlettebb országaiban az idősebbek a megtakarításaik jelentős részét világlátásra, utazásra fordítják, addig nálunk keveset utazik ez a korosztály, mert ehhez nincs mindenkinek megfelelő anyagi háttere. </a:t>
            </a:r>
          </a:p>
          <a:p>
            <a:r>
              <a:rPr lang="hu-HU" sz="2600" dirty="0" smtClean="0"/>
              <a:t> A </a:t>
            </a:r>
            <a:r>
              <a:rPr lang="hu-HU" sz="2600" dirty="0" err="1" smtClean="0"/>
              <a:t>szépkorúak</a:t>
            </a:r>
            <a:r>
              <a:rPr lang="hu-HU" sz="2600" dirty="0" smtClean="0"/>
              <a:t> társadalmi és gazdasági ereje növekszik: </a:t>
            </a:r>
          </a:p>
          <a:p>
            <a:r>
              <a:rPr lang="hu-HU" sz="2600" dirty="0" smtClean="0"/>
              <a:t>„2016-ban 25%-kal nőtt az 55 év feletti korosztály utazási kedve” – </a:t>
            </a:r>
            <a:r>
              <a:rPr lang="hu-HU" sz="2600" dirty="0" err="1" smtClean="0"/>
              <a:t>szallas.hu</a:t>
            </a:r>
            <a:endParaRPr lang="hu-HU" sz="2600" dirty="0" smtClean="0"/>
          </a:p>
          <a:p>
            <a:r>
              <a:rPr lang="hu-HU" sz="2600" dirty="0" smtClean="0"/>
              <a:t>A KSH belföldiek körében végzett felmérése alapján pedig az 55-64 éves korosztályban - az átlagot meghaladva - 13,8%-kal nőtt a többnapos belföldi utazáson részt vevők száma. </a:t>
            </a:r>
            <a:endParaRPr lang="hu-HU" sz="2600" dirty="0"/>
          </a:p>
        </p:txBody>
      </p:sp>
    </p:spTree>
    <p:extLst>
      <p:ext uri="{BB962C8B-B14F-4D97-AF65-F5344CB8AC3E}">
        <p14:creationId xmlns:p14="http://schemas.microsoft.com/office/powerpoint/2010/main" val="3452276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hu-HU" dirty="0" smtClean="0">
                <a:solidFill>
                  <a:srgbClr val="002060"/>
                </a:solidFill>
              </a:rPr>
              <a:t>Feltételek: </a:t>
            </a:r>
            <a:endParaRPr lang="hu-HU" dirty="0">
              <a:solidFill>
                <a:srgbClr val="002060"/>
              </a:solidFill>
            </a:endParaRPr>
          </a:p>
        </p:txBody>
      </p:sp>
      <p:sp>
        <p:nvSpPr>
          <p:cNvPr id="3" name="Tartalom helye 2"/>
          <p:cNvSpPr>
            <a:spLocks noGrp="1"/>
          </p:cNvSpPr>
          <p:nvPr>
            <p:ph idx="1"/>
          </p:nvPr>
        </p:nvSpPr>
        <p:spPr>
          <a:xfrm>
            <a:off x="395536" y="1052736"/>
            <a:ext cx="8445624" cy="4752528"/>
          </a:xfrm>
        </p:spPr>
        <p:txBody>
          <a:bodyPr>
            <a:normAutofit fontScale="85000" lnSpcReduction="10000"/>
          </a:bodyPr>
          <a:lstStyle/>
          <a:p>
            <a:r>
              <a:rPr lang="hu-HU" b="1" dirty="0" smtClean="0">
                <a:solidFill>
                  <a:srgbClr val="002060"/>
                </a:solidFill>
              </a:rPr>
              <a:t>Felhasználható:</a:t>
            </a:r>
            <a:r>
              <a:rPr lang="hu-HU" dirty="0" smtClean="0">
                <a:solidFill>
                  <a:srgbClr val="002060"/>
                </a:solidFill>
              </a:rPr>
              <a:t> 2018.04.15-től 2018.06.30-ig a szabad helyek függvényében, kivéve ünnepi időszakokban!</a:t>
            </a:r>
          </a:p>
          <a:p>
            <a:r>
              <a:rPr lang="hu-HU" b="1" dirty="0" smtClean="0">
                <a:solidFill>
                  <a:srgbClr val="002060"/>
                </a:solidFill>
              </a:rPr>
              <a:t>Hétvégi felár:</a:t>
            </a:r>
            <a:r>
              <a:rPr lang="hu-HU" dirty="0" smtClean="0">
                <a:solidFill>
                  <a:srgbClr val="002060"/>
                </a:solidFill>
              </a:rPr>
              <a:t> 9.500 Ft/éj</a:t>
            </a:r>
          </a:p>
          <a:p>
            <a:r>
              <a:rPr lang="hu-HU" b="1" dirty="0" smtClean="0">
                <a:solidFill>
                  <a:srgbClr val="002060"/>
                </a:solidFill>
              </a:rPr>
              <a:t>Hosszabbítás:</a:t>
            </a:r>
            <a:r>
              <a:rPr lang="hu-HU" dirty="0" smtClean="0">
                <a:solidFill>
                  <a:srgbClr val="002060"/>
                </a:solidFill>
              </a:rPr>
              <a:t> 12.900 Ft/éj</a:t>
            </a:r>
          </a:p>
          <a:p>
            <a:r>
              <a:rPr lang="hu-HU" b="1" dirty="0" smtClean="0">
                <a:solidFill>
                  <a:srgbClr val="002060"/>
                </a:solidFill>
              </a:rPr>
              <a:t>Az utalvány a szabad helyek függvényében használható fel, ezért fontos, hogy a szobát időben kell lefoglalni!</a:t>
            </a:r>
          </a:p>
          <a:p>
            <a:r>
              <a:rPr lang="hu-HU" b="1" dirty="0" smtClean="0">
                <a:solidFill>
                  <a:srgbClr val="002060"/>
                </a:solidFill>
              </a:rPr>
              <a:t>Gyermek felár – elhelyezés pótágyon:</a:t>
            </a:r>
          </a:p>
          <a:p>
            <a:pPr>
              <a:buNone/>
            </a:pPr>
            <a:r>
              <a:rPr lang="hu-HU" b="1" dirty="0" smtClean="0">
                <a:solidFill>
                  <a:srgbClr val="002060"/>
                </a:solidFill>
              </a:rPr>
              <a:t>- 0-2 éves korig 2000 Ft/éj</a:t>
            </a:r>
          </a:p>
          <a:p>
            <a:pPr>
              <a:buNone/>
            </a:pPr>
            <a:r>
              <a:rPr lang="hu-HU" b="1" dirty="0" smtClean="0">
                <a:solidFill>
                  <a:srgbClr val="002060"/>
                </a:solidFill>
              </a:rPr>
              <a:t>- 3-6 éves korig 5700 Ft/éj</a:t>
            </a:r>
          </a:p>
          <a:p>
            <a:pPr>
              <a:buNone/>
            </a:pPr>
            <a:r>
              <a:rPr lang="hu-HU" b="1" dirty="0" smtClean="0">
                <a:solidFill>
                  <a:srgbClr val="002060"/>
                </a:solidFill>
              </a:rPr>
              <a:t>- 7-12 éves korig 8600 Ft/éj </a:t>
            </a:r>
          </a:p>
          <a:p>
            <a:endParaRPr lang="hu-HU" b="1" dirty="0" smtClean="0"/>
          </a:p>
          <a:p>
            <a:endParaRPr lang="hu-HU" dirty="0" smtClean="0"/>
          </a:p>
          <a:p>
            <a:pPr>
              <a:buNone/>
            </a:pPr>
            <a:endParaRPr lang="hu-HU" dirty="0"/>
          </a:p>
        </p:txBody>
      </p:sp>
      <p:pic>
        <p:nvPicPr>
          <p:cNvPr id="4" name="Kép 3" descr="Kérdőjelek.jpg"/>
          <p:cNvPicPr>
            <a:picLocks noChangeAspect="1"/>
          </p:cNvPicPr>
          <p:nvPr/>
        </p:nvPicPr>
        <p:blipFill>
          <a:blip r:embed="rId2" cstate="print"/>
          <a:stretch>
            <a:fillRect/>
          </a:stretch>
        </p:blipFill>
        <p:spPr>
          <a:xfrm>
            <a:off x="5004048" y="4005064"/>
            <a:ext cx="3563888" cy="267291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1052736"/>
            <a:ext cx="8229600" cy="1143000"/>
          </a:xfrm>
        </p:spPr>
        <p:txBody>
          <a:bodyPr/>
          <a:lstStyle/>
          <a:p>
            <a:endParaRPr lang="hu-HU" dirty="0"/>
          </a:p>
        </p:txBody>
      </p:sp>
      <p:pic>
        <p:nvPicPr>
          <p:cNvPr id="4" name="Tartalom helye 3" descr="Erzs logó.jpg"/>
          <p:cNvPicPr>
            <a:picLocks noGrp="1" noChangeAspect="1"/>
          </p:cNvPicPr>
          <p:nvPr>
            <p:ph idx="1"/>
          </p:nvPr>
        </p:nvPicPr>
        <p:blipFill>
          <a:blip r:embed="rId2" cstate="print"/>
          <a:stretch>
            <a:fillRect/>
          </a:stretch>
        </p:blipFill>
        <p:spPr>
          <a:xfrm>
            <a:off x="323528" y="2996952"/>
            <a:ext cx="8598808" cy="3259988"/>
          </a:xfrm>
        </p:spPr>
      </p:pic>
      <p:pic>
        <p:nvPicPr>
          <p:cNvPr id="5" name="Kép 4" descr="erzsebet-program-logo-500-png_20140115120333_25.png"/>
          <p:cNvPicPr>
            <a:picLocks noChangeAspect="1"/>
          </p:cNvPicPr>
          <p:nvPr/>
        </p:nvPicPr>
        <p:blipFill>
          <a:blip r:embed="rId3" cstate="print"/>
          <a:stretch>
            <a:fillRect/>
          </a:stretch>
        </p:blipFill>
        <p:spPr>
          <a:xfrm>
            <a:off x="1619672" y="188640"/>
            <a:ext cx="5616624" cy="243150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1267" y="332656"/>
            <a:ext cx="8672733" cy="760290"/>
          </a:xfrm>
        </p:spPr>
        <p:txBody>
          <a:bodyPr>
            <a:noAutofit/>
          </a:bodyPr>
          <a:lstStyle/>
          <a:p>
            <a:r>
              <a:rPr lang="hu-HU" sz="3600" b="1" dirty="0" smtClean="0">
                <a:solidFill>
                  <a:srgbClr val="002060"/>
                </a:solidFill>
              </a:rPr>
              <a:t>Világszintű elismerésben részesült az Erzsébet-program</a:t>
            </a:r>
            <a:endParaRPr lang="hu-HU" sz="3600" dirty="0">
              <a:solidFill>
                <a:srgbClr val="002060"/>
              </a:solidFill>
            </a:endParaRPr>
          </a:p>
        </p:txBody>
      </p:sp>
      <p:sp>
        <p:nvSpPr>
          <p:cNvPr id="3" name="Tartalom helye 2"/>
          <p:cNvSpPr>
            <a:spLocks noGrp="1"/>
          </p:cNvSpPr>
          <p:nvPr>
            <p:ph idx="1"/>
          </p:nvPr>
        </p:nvSpPr>
        <p:spPr>
          <a:xfrm>
            <a:off x="251520" y="1340768"/>
            <a:ext cx="8712968" cy="5328592"/>
          </a:xfrm>
        </p:spPr>
        <p:txBody>
          <a:bodyPr>
            <a:normAutofit fontScale="70000" lnSpcReduction="20000"/>
          </a:bodyPr>
          <a:lstStyle/>
          <a:p>
            <a:pPr algn="just"/>
            <a:r>
              <a:rPr lang="hu-HU" sz="3400" dirty="0" smtClean="0">
                <a:solidFill>
                  <a:srgbClr val="002060"/>
                </a:solidFill>
              </a:rPr>
              <a:t>Magyarország kormánya 2012-ben tűzte ki célul, hogy a rászorulók számára kedvezményes pihenési lehetőséget biztosít. Ennek érdekében indította útjára szociális üdültetési programját, az Erzsébet-programot, amely kiemelt figyelmet fordít azon magyar családosok, </a:t>
            </a:r>
            <a:r>
              <a:rPr lang="hu-HU" sz="3400" dirty="0" smtClean="0">
                <a:solidFill>
                  <a:srgbClr val="FF0000"/>
                </a:solidFill>
              </a:rPr>
              <a:t>nagycsaládosok, fogyatékossággal élők és nyugdíjasok </a:t>
            </a:r>
            <a:r>
              <a:rPr lang="hu-HU" sz="3400" dirty="0" smtClean="0">
                <a:solidFill>
                  <a:srgbClr val="002060"/>
                </a:solidFill>
              </a:rPr>
              <a:t>pihenésének támogatására, akiknek ez másként nem lenne elérhető. </a:t>
            </a:r>
          </a:p>
          <a:p>
            <a:pPr algn="just"/>
            <a:r>
              <a:rPr lang="hu-HU" sz="3400" dirty="0" smtClean="0">
                <a:solidFill>
                  <a:srgbClr val="002060"/>
                </a:solidFill>
              </a:rPr>
              <a:t>Az Erzsébet-programban részt vevők száma 2012. óta évről évre növekszik, eddig mintegy 1 millió ember jutott pihenési lehetőséghez. A magyarországi Erzsébet-program a társadalmi szolidaritás és felelősségvállalás Európa- és immár világszerte ismert és elismert, sikeres mintája. </a:t>
            </a:r>
          </a:p>
          <a:p>
            <a:pPr algn="just"/>
            <a:r>
              <a:rPr lang="hu-HU" sz="3400" b="1" dirty="0" smtClean="0">
                <a:solidFill>
                  <a:srgbClr val="002060"/>
                </a:solidFill>
              </a:rPr>
              <a:t>A Nemzetközi </a:t>
            </a:r>
            <a:r>
              <a:rPr lang="hu-HU" sz="3400" b="1" dirty="0" err="1" smtClean="0">
                <a:solidFill>
                  <a:srgbClr val="002060"/>
                </a:solidFill>
              </a:rPr>
              <a:t>Szociálturisztikai</a:t>
            </a:r>
            <a:r>
              <a:rPr lang="hu-HU" sz="3400" b="1" dirty="0" smtClean="0">
                <a:solidFill>
                  <a:srgbClr val="002060"/>
                </a:solidFill>
              </a:rPr>
              <a:t> Szervezet 2017. évi közgyűlésén a világszinten 20 legkiemelkedőbb szociális üdülési program között mutatta be az Erzsébet-programot.  A kiemelt országok között a magyarországi modell az egyetlen közép-kelet-európai. </a:t>
            </a:r>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3528" y="188640"/>
            <a:ext cx="8124971" cy="1325563"/>
          </a:xfrm>
        </p:spPr>
        <p:txBody>
          <a:bodyPr>
            <a:normAutofit/>
          </a:bodyPr>
          <a:lstStyle/>
          <a:p>
            <a:r>
              <a:rPr lang="hu-HU" sz="3600" b="1" dirty="0" smtClean="0">
                <a:solidFill>
                  <a:srgbClr val="002060"/>
                </a:solidFill>
              </a:rPr>
              <a:t>Erzsébet-program </a:t>
            </a:r>
            <a:br>
              <a:rPr lang="hu-HU" sz="3600" b="1" dirty="0" smtClean="0">
                <a:solidFill>
                  <a:srgbClr val="002060"/>
                </a:solidFill>
              </a:rPr>
            </a:br>
            <a:r>
              <a:rPr lang="hu-HU" sz="3600" b="1" dirty="0" smtClean="0">
                <a:solidFill>
                  <a:srgbClr val="002060"/>
                </a:solidFill>
              </a:rPr>
              <a:t>nagyszülők és unokáik számára</a:t>
            </a:r>
            <a:endParaRPr lang="hu-HU" sz="3600" b="1" dirty="0">
              <a:solidFill>
                <a:srgbClr val="002060"/>
              </a:solidFill>
            </a:endParaRPr>
          </a:p>
        </p:txBody>
      </p:sp>
      <p:pic>
        <p:nvPicPr>
          <p:cNvPr id="6" name="Tartalom helye 5" descr="Erzsébet program.jpg"/>
          <p:cNvPicPr>
            <a:picLocks noGrp="1" noChangeAspect="1"/>
          </p:cNvPicPr>
          <p:nvPr>
            <p:ph idx="1"/>
          </p:nvPr>
        </p:nvPicPr>
        <p:blipFill>
          <a:blip r:embed="rId2" cstate="print"/>
          <a:stretch>
            <a:fillRect/>
          </a:stretch>
        </p:blipFill>
        <p:spPr>
          <a:xfrm>
            <a:off x="251520" y="4221087"/>
            <a:ext cx="2975170" cy="2140863"/>
          </a:xfrm>
        </p:spPr>
      </p:pic>
      <p:sp>
        <p:nvSpPr>
          <p:cNvPr id="7" name="Téglalap 6"/>
          <p:cNvSpPr/>
          <p:nvPr/>
        </p:nvSpPr>
        <p:spPr>
          <a:xfrm>
            <a:off x="3851920" y="1556792"/>
            <a:ext cx="4905219" cy="4893647"/>
          </a:xfrm>
          <a:prstGeom prst="rect">
            <a:avLst/>
          </a:prstGeom>
        </p:spPr>
        <p:txBody>
          <a:bodyPr wrap="square">
            <a:spAutoFit/>
          </a:bodyPr>
          <a:lstStyle/>
          <a:p>
            <a:r>
              <a:rPr lang="hu-HU" sz="2400" dirty="0" smtClean="0">
                <a:solidFill>
                  <a:srgbClr val="002060"/>
                </a:solidFill>
              </a:rPr>
              <a:t>A Magyar Nemzeti Üdülési Alapítvány az Erzsébet-program keretében, a generációk közötti szolidaritás megerősítése, valamint az egészség megőrzéséhez szükséges aktív kikapcsolódás elősegítése érdekében </a:t>
            </a:r>
            <a:r>
              <a:rPr lang="hu-HU" sz="2400" dirty="0" smtClean="0">
                <a:solidFill>
                  <a:srgbClr val="FF0000"/>
                </a:solidFill>
              </a:rPr>
              <a:t>szociális üdülési támogatást</a:t>
            </a:r>
            <a:r>
              <a:rPr lang="hu-HU" sz="2400" dirty="0" smtClean="0"/>
              <a:t> </a:t>
            </a:r>
            <a:r>
              <a:rPr lang="hu-HU" sz="2400" dirty="0" smtClean="0">
                <a:solidFill>
                  <a:srgbClr val="002060"/>
                </a:solidFill>
              </a:rPr>
              <a:t>biztosít. </a:t>
            </a:r>
          </a:p>
          <a:p>
            <a:r>
              <a:rPr lang="hu-HU" sz="2400" dirty="0" smtClean="0">
                <a:solidFill>
                  <a:srgbClr val="002060"/>
                </a:solidFill>
              </a:rPr>
              <a:t>Az Erzsébet-program 4 vagy 5 napos pihenésre szóló, egyszeri üdülési támogatást nyújt a pályázat nyertesei számára. A támogatás több mint 50 magyarországi szálláshelyen vehető igénybe különböző turnusokban. </a:t>
            </a:r>
            <a:endParaRPr lang="hu-HU" sz="2400" dirty="0">
              <a:solidFill>
                <a:srgbClr val="002060"/>
              </a:solidFill>
            </a:endParaRPr>
          </a:p>
        </p:txBody>
      </p:sp>
      <p:pic>
        <p:nvPicPr>
          <p:cNvPr id="9" name="Kép 8" descr="nagymama-unokak1.jpg"/>
          <p:cNvPicPr>
            <a:picLocks noChangeAspect="1"/>
          </p:cNvPicPr>
          <p:nvPr/>
        </p:nvPicPr>
        <p:blipFill>
          <a:blip r:embed="rId3" cstate="print"/>
          <a:stretch>
            <a:fillRect/>
          </a:stretch>
        </p:blipFill>
        <p:spPr>
          <a:xfrm>
            <a:off x="179512" y="1772816"/>
            <a:ext cx="3348372" cy="223224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0"/>
            <a:ext cx="8435280" cy="1143000"/>
          </a:xfrm>
        </p:spPr>
        <p:txBody>
          <a:bodyPr>
            <a:normAutofit/>
          </a:bodyPr>
          <a:lstStyle/>
          <a:p>
            <a:r>
              <a:rPr lang="hu-HU" sz="3600" b="1" dirty="0" smtClean="0">
                <a:solidFill>
                  <a:srgbClr val="002060"/>
                </a:solidFill>
              </a:rPr>
              <a:t>Erzsébet-program nyugdíjasok számára</a:t>
            </a:r>
            <a:endParaRPr lang="hu-HU" sz="3600" dirty="0"/>
          </a:p>
        </p:txBody>
      </p:sp>
      <p:sp>
        <p:nvSpPr>
          <p:cNvPr id="3" name="Tartalom helye 2"/>
          <p:cNvSpPr>
            <a:spLocks noGrp="1"/>
          </p:cNvSpPr>
          <p:nvPr>
            <p:ph idx="1"/>
          </p:nvPr>
        </p:nvSpPr>
        <p:spPr>
          <a:xfrm>
            <a:off x="0" y="908720"/>
            <a:ext cx="9144000" cy="5328592"/>
          </a:xfrm>
        </p:spPr>
        <p:txBody>
          <a:bodyPr>
            <a:noAutofit/>
          </a:bodyPr>
          <a:lstStyle/>
          <a:p>
            <a:pPr>
              <a:buNone/>
            </a:pPr>
            <a:r>
              <a:rPr lang="hu-HU" sz="2400" b="1" dirty="0" smtClean="0">
                <a:solidFill>
                  <a:srgbClr val="002060"/>
                </a:solidFill>
              </a:rPr>
              <a:t>Pályázat célja: </a:t>
            </a:r>
            <a:r>
              <a:rPr lang="hu-HU" sz="2400" dirty="0" smtClean="0">
                <a:solidFill>
                  <a:srgbClr val="002060"/>
                </a:solidFill>
              </a:rPr>
              <a:t>A Magyar Nemzeti Üdülési Alapítvány az egészség megőrzéséhez szükséges aktív kikapcsolódást segíti. </a:t>
            </a:r>
          </a:p>
          <a:p>
            <a:pPr>
              <a:buNone/>
            </a:pPr>
            <a:r>
              <a:rPr lang="hu-HU" sz="2400" dirty="0" smtClean="0">
                <a:solidFill>
                  <a:srgbClr val="002060"/>
                </a:solidFill>
              </a:rPr>
              <a:t> </a:t>
            </a:r>
            <a:r>
              <a:rPr lang="hu-HU" sz="2400" b="1" dirty="0" smtClean="0">
                <a:solidFill>
                  <a:srgbClr val="002060"/>
                </a:solidFill>
              </a:rPr>
              <a:t>Kedvezményezettek köre:</a:t>
            </a:r>
            <a:br>
              <a:rPr lang="hu-HU" sz="2400" b="1" dirty="0" smtClean="0">
                <a:solidFill>
                  <a:srgbClr val="002060"/>
                </a:solidFill>
              </a:rPr>
            </a:br>
            <a:r>
              <a:rPr lang="hu-HU" sz="2400" dirty="0" smtClean="0">
                <a:solidFill>
                  <a:srgbClr val="002060"/>
                </a:solidFill>
              </a:rPr>
              <a:t>Azon belföldi illetőségű, </a:t>
            </a:r>
            <a:r>
              <a:rPr lang="hu-HU" sz="2400" b="1" dirty="0" smtClean="0">
                <a:solidFill>
                  <a:srgbClr val="002060"/>
                </a:solidFill>
              </a:rPr>
              <a:t>öregségi nyugellátásban részesülő</a:t>
            </a:r>
            <a:r>
              <a:rPr lang="hu-HU" sz="2400" dirty="0" smtClean="0">
                <a:solidFill>
                  <a:srgbClr val="002060"/>
                </a:solidFill>
              </a:rPr>
              <a:t>, </a:t>
            </a:r>
            <a:r>
              <a:rPr lang="hu-HU" sz="2400" b="1" dirty="0" smtClean="0">
                <a:solidFill>
                  <a:srgbClr val="002060"/>
                </a:solidFill>
              </a:rPr>
              <a:t>60. életévét betöltött személy</a:t>
            </a:r>
            <a:r>
              <a:rPr lang="hu-HU" sz="2400" dirty="0" smtClean="0">
                <a:solidFill>
                  <a:srgbClr val="002060"/>
                </a:solidFill>
              </a:rPr>
              <a:t>, akinek rendszeres, a 2017. évre megállapított </a:t>
            </a:r>
            <a:r>
              <a:rPr lang="hu-HU" sz="2400" b="1" dirty="0" smtClean="0">
                <a:solidFill>
                  <a:srgbClr val="002060"/>
                </a:solidFill>
              </a:rPr>
              <a:t>havi teljes összegű ellátása nem haladja meg a 147.000 forintot,</a:t>
            </a:r>
            <a:r>
              <a:rPr lang="hu-HU" sz="2400" dirty="0" smtClean="0">
                <a:solidFill>
                  <a:srgbClr val="002060"/>
                </a:solidFill>
              </a:rPr>
              <a:t> valamint további adóköteles jövedelemmel nem rendelkezik.</a:t>
            </a:r>
          </a:p>
          <a:p>
            <a:pPr>
              <a:buNone/>
            </a:pPr>
            <a:r>
              <a:rPr lang="hu-HU" sz="2400" b="1" dirty="0" smtClean="0">
                <a:solidFill>
                  <a:srgbClr val="002060"/>
                </a:solidFill>
              </a:rPr>
              <a:t>Pályázat benyújtása: meghirdetéstől számítva a megadott határidőn belül </a:t>
            </a:r>
            <a:r>
              <a:rPr lang="hu-HU" sz="2400" dirty="0" smtClean="0">
                <a:solidFill>
                  <a:srgbClr val="002060"/>
                </a:solidFill>
              </a:rPr>
              <a:t>(legutóbb 2017. december 18- 2018. január 19-ig) </a:t>
            </a:r>
            <a:r>
              <a:rPr lang="hu-HU" sz="2400" b="1" dirty="0" smtClean="0">
                <a:solidFill>
                  <a:srgbClr val="002060"/>
                </a:solidFill>
              </a:rPr>
              <a:t>, kizárólag elektronikusan, a </a:t>
            </a:r>
            <a:r>
              <a:rPr lang="hu-HU" sz="2400" b="1" dirty="0" err="1" smtClean="0">
                <a:solidFill>
                  <a:srgbClr val="002060"/>
                </a:solidFill>
                <a:hlinkClick r:id="rId2"/>
              </a:rPr>
              <a:t>www.erzsebetprogram.hu</a:t>
            </a:r>
            <a:r>
              <a:rPr lang="hu-HU" sz="2400" b="1" dirty="0" smtClean="0">
                <a:solidFill>
                  <a:srgbClr val="002060"/>
                </a:solidFill>
              </a:rPr>
              <a:t> oldalon, regisztrációt követően.</a:t>
            </a:r>
          </a:p>
          <a:p>
            <a:pPr>
              <a:buNone/>
            </a:pPr>
            <a:r>
              <a:rPr lang="hu-HU" sz="2400" dirty="0" smtClean="0">
                <a:solidFill>
                  <a:srgbClr val="002060"/>
                </a:solidFill>
              </a:rPr>
              <a:t>A pályázat beadásához a személyes adatok megadásán kívül még a kitöltött </a:t>
            </a:r>
            <a:r>
              <a:rPr lang="hu-HU" sz="2400" i="1" dirty="0" smtClean="0">
                <a:solidFill>
                  <a:srgbClr val="002060"/>
                </a:solidFill>
                <a:hlinkClick r:id="rId3"/>
              </a:rPr>
              <a:t>Hozzájáruló nyilatkozat személyes adatok kezeléséhez</a:t>
            </a:r>
            <a:r>
              <a:rPr lang="hu-HU" sz="2400" dirty="0" smtClean="0">
                <a:solidFill>
                  <a:srgbClr val="002060"/>
                </a:solidFill>
              </a:rPr>
              <a:t> </a:t>
            </a:r>
            <a:r>
              <a:rPr lang="hu-HU" sz="2400" dirty="0" err="1" smtClean="0">
                <a:solidFill>
                  <a:srgbClr val="002060"/>
                </a:solidFill>
              </a:rPr>
              <a:t>c.dokumentum</a:t>
            </a:r>
            <a:r>
              <a:rPr lang="hu-HU" sz="2400" dirty="0" smtClean="0">
                <a:solidFill>
                  <a:srgbClr val="002060"/>
                </a:solidFill>
              </a:rPr>
              <a:t> feltöltése is szükséges pályázói profilba.</a:t>
            </a:r>
            <a:endParaRPr lang="hu-HU" sz="2400"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323528" y="1124744"/>
            <a:ext cx="8496944" cy="5256584"/>
          </a:xfrm>
        </p:spPr>
        <p:txBody>
          <a:bodyPr>
            <a:normAutofit fontScale="85000" lnSpcReduction="20000"/>
          </a:bodyPr>
          <a:lstStyle/>
          <a:p>
            <a:pPr>
              <a:buNone/>
            </a:pPr>
            <a:r>
              <a:rPr lang="hu-HU" sz="2800" b="1" i="1" dirty="0" smtClean="0">
                <a:solidFill>
                  <a:srgbClr val="002060"/>
                </a:solidFill>
              </a:rPr>
              <a:t>Pályázati hozzájárulás</a:t>
            </a:r>
            <a:endParaRPr lang="hu-HU" sz="2800" dirty="0" smtClean="0">
              <a:solidFill>
                <a:srgbClr val="002060"/>
              </a:solidFill>
            </a:endParaRPr>
          </a:p>
          <a:p>
            <a:r>
              <a:rPr lang="hu-HU" sz="2800" dirty="0" smtClean="0">
                <a:solidFill>
                  <a:srgbClr val="002060"/>
                </a:solidFill>
              </a:rPr>
              <a:t>Az Alapítvány által megítélt üdülési támogatás igénybevételének feltétele a pályázati hozzájárulás megfizetése. A pályázati hozzájárulás mértéke nyugdíjas pályázók számára 5.000.- forint;</a:t>
            </a:r>
          </a:p>
          <a:p>
            <a:r>
              <a:rPr lang="hu-HU" sz="2800" b="1" i="1" dirty="0" smtClean="0">
                <a:solidFill>
                  <a:srgbClr val="002060"/>
                </a:solidFill>
              </a:rPr>
              <a:t>Szállásfoglalás</a:t>
            </a:r>
            <a:r>
              <a:rPr lang="hu-HU" sz="2800" dirty="0" smtClean="0">
                <a:solidFill>
                  <a:srgbClr val="002060"/>
                </a:solidFill>
              </a:rPr>
              <a:t/>
            </a:r>
            <a:br>
              <a:rPr lang="hu-HU" sz="2800" dirty="0" smtClean="0">
                <a:solidFill>
                  <a:srgbClr val="002060"/>
                </a:solidFill>
              </a:rPr>
            </a:br>
            <a:r>
              <a:rPr lang="hu-HU" sz="2800" dirty="0" smtClean="0">
                <a:solidFill>
                  <a:srgbClr val="002060"/>
                </a:solidFill>
              </a:rPr>
              <a:t>Amennyiben a pályázatnyertesek határidőben megfizetik a megfelelő összegű pályázati hozzájárulást, úgy jogosulttá válnak szállást foglalni kizárólag azokon a szálláshelyeken, amelyek a Szálláshelyek menüpontban megtalálhatóak. Szállás arra a szálláshelyre foglalható, ahol az adott pályázat piktogram jele megtalálható.</a:t>
            </a:r>
          </a:p>
          <a:p>
            <a:r>
              <a:rPr lang="hu-HU" sz="2800" b="1" i="1" dirty="0" smtClean="0">
                <a:solidFill>
                  <a:srgbClr val="002060"/>
                </a:solidFill>
              </a:rPr>
              <a:t>A nyugdíjasok az alábbi időszakokra foglalhatnak szállást:</a:t>
            </a:r>
            <a:endParaRPr lang="hu-HU" sz="2800" b="1" dirty="0" smtClean="0">
              <a:solidFill>
                <a:srgbClr val="002060"/>
              </a:solidFill>
            </a:endParaRPr>
          </a:p>
          <a:p>
            <a:pPr>
              <a:buNone/>
            </a:pPr>
            <a:r>
              <a:rPr lang="hu-HU" sz="2800" dirty="0" smtClean="0">
                <a:solidFill>
                  <a:srgbClr val="002060"/>
                </a:solidFill>
              </a:rPr>
              <a:t>     2018. június 15-ig</a:t>
            </a:r>
          </a:p>
          <a:p>
            <a:pPr>
              <a:buNone/>
            </a:pPr>
            <a:r>
              <a:rPr lang="hu-HU" sz="2800" dirty="0" smtClean="0">
                <a:solidFill>
                  <a:srgbClr val="002060"/>
                </a:solidFill>
              </a:rPr>
              <a:t>     2018. szeptember 1. ‒ december 20.</a:t>
            </a:r>
          </a:p>
          <a:p>
            <a:pPr>
              <a:buNone/>
            </a:pPr>
            <a:r>
              <a:rPr lang="hu-HU" sz="2800" dirty="0" smtClean="0">
                <a:solidFill>
                  <a:srgbClr val="002060"/>
                </a:solidFill>
              </a:rPr>
              <a:t>A támogatás mértéke 60.000 Ft, mely egyedi sorszámmal ellátott Szálláshely Utalvány formájában kerül postázásra. </a:t>
            </a:r>
          </a:p>
          <a:p>
            <a:endParaRPr lang="hu-HU" dirty="0" smtClean="0"/>
          </a:p>
          <a:p>
            <a:endParaRPr lang="hu-HU" dirty="0" smtClean="0"/>
          </a:p>
          <a:p>
            <a:endParaRPr lang="hu-HU" dirty="0"/>
          </a:p>
        </p:txBody>
      </p:sp>
      <p:sp>
        <p:nvSpPr>
          <p:cNvPr id="4" name="Cím 1"/>
          <p:cNvSpPr>
            <a:spLocks noGrp="1"/>
          </p:cNvSpPr>
          <p:nvPr>
            <p:ph type="title"/>
          </p:nvPr>
        </p:nvSpPr>
        <p:spPr>
          <a:xfrm>
            <a:off x="323528" y="188640"/>
            <a:ext cx="8229600" cy="1008112"/>
          </a:xfrm>
        </p:spPr>
        <p:txBody>
          <a:bodyPr>
            <a:normAutofit/>
          </a:bodyPr>
          <a:lstStyle/>
          <a:p>
            <a:r>
              <a:rPr lang="hu-HU" sz="3600" b="1" dirty="0" smtClean="0">
                <a:solidFill>
                  <a:srgbClr val="002060"/>
                </a:solidFill>
              </a:rPr>
              <a:t>Erzsébet-program nyugdíjasok számára</a:t>
            </a:r>
            <a:endParaRPr lang="hu-HU"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smtClean="0">
                <a:solidFill>
                  <a:srgbClr val="002060"/>
                </a:solidFill>
              </a:rPr>
              <a:t>Az Erzsébet program felhasználói fiókja </a:t>
            </a:r>
          </a:p>
        </p:txBody>
      </p:sp>
      <p:pic>
        <p:nvPicPr>
          <p:cNvPr id="4" name="Tartalom helye 3" descr="Clipboard02.jpg"/>
          <p:cNvPicPr>
            <a:picLocks noGrp="1" noChangeAspect="1"/>
          </p:cNvPicPr>
          <p:nvPr>
            <p:ph idx="1"/>
          </p:nvPr>
        </p:nvPicPr>
        <p:blipFill>
          <a:blip r:embed="rId2" cstate="print"/>
          <a:stretch>
            <a:fillRect/>
          </a:stretch>
        </p:blipFill>
        <p:spPr>
          <a:xfrm>
            <a:off x="0" y="1268760"/>
            <a:ext cx="9117770" cy="518457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noAutofit/>
          </a:bodyPr>
          <a:lstStyle/>
          <a:p>
            <a:r>
              <a:rPr lang="hu-HU" sz="3600" b="1" dirty="0" smtClean="0">
                <a:solidFill>
                  <a:srgbClr val="002060"/>
                </a:solidFill>
              </a:rPr>
              <a:t>Erzsébet-program </a:t>
            </a:r>
            <a:br>
              <a:rPr lang="hu-HU" sz="3600" b="1" dirty="0" smtClean="0">
                <a:solidFill>
                  <a:srgbClr val="002060"/>
                </a:solidFill>
              </a:rPr>
            </a:br>
            <a:r>
              <a:rPr lang="hu-HU" sz="3600" b="1" dirty="0" smtClean="0">
                <a:solidFill>
                  <a:srgbClr val="002060"/>
                </a:solidFill>
              </a:rPr>
              <a:t>segítőpontok és ügyfélszolgálat </a:t>
            </a:r>
            <a:endParaRPr lang="hu-HU" sz="3600" b="1" dirty="0">
              <a:solidFill>
                <a:srgbClr val="002060"/>
              </a:solidFill>
            </a:endParaRPr>
          </a:p>
        </p:txBody>
      </p:sp>
      <p:sp>
        <p:nvSpPr>
          <p:cNvPr id="3" name="Tartalom helye 2"/>
          <p:cNvSpPr>
            <a:spLocks noGrp="1"/>
          </p:cNvSpPr>
          <p:nvPr>
            <p:ph idx="1"/>
          </p:nvPr>
        </p:nvSpPr>
        <p:spPr>
          <a:xfrm>
            <a:off x="179512" y="1196752"/>
            <a:ext cx="8964488" cy="5112568"/>
          </a:xfrm>
        </p:spPr>
        <p:txBody>
          <a:bodyPr>
            <a:noAutofit/>
          </a:bodyPr>
          <a:lstStyle/>
          <a:p>
            <a:pPr>
              <a:buNone/>
            </a:pPr>
            <a:r>
              <a:rPr lang="hu-HU" sz="2200" b="1" dirty="0" smtClean="0">
                <a:solidFill>
                  <a:srgbClr val="002060"/>
                </a:solidFill>
              </a:rPr>
              <a:t>A pályázatok elektronikus benyújtását az Alapítvánnyal együttműködő, alábbi országos hálózatok segítik:</a:t>
            </a:r>
          </a:p>
          <a:p>
            <a:pPr>
              <a:buNone/>
            </a:pPr>
            <a:r>
              <a:rPr lang="hu-HU" sz="2200" dirty="0" smtClean="0">
                <a:solidFill>
                  <a:srgbClr val="002060"/>
                </a:solidFill>
              </a:rPr>
              <a:t>- Integrált Közösségi Szolgáltató Terek </a:t>
            </a:r>
          </a:p>
          <a:p>
            <a:pPr>
              <a:buNone/>
            </a:pPr>
            <a:r>
              <a:rPr lang="hu-HU" sz="2200" dirty="0" smtClean="0">
                <a:solidFill>
                  <a:srgbClr val="002060"/>
                </a:solidFill>
              </a:rPr>
              <a:t>- Kormányablakok </a:t>
            </a:r>
          </a:p>
          <a:p>
            <a:pPr>
              <a:buNone/>
            </a:pPr>
            <a:r>
              <a:rPr lang="hu-HU" sz="2200" dirty="0" smtClean="0">
                <a:solidFill>
                  <a:srgbClr val="002060"/>
                </a:solidFill>
              </a:rPr>
              <a:t>- Nagycsaládosok Országos Egyesülete </a:t>
            </a:r>
            <a:endParaRPr lang="hu-HU" sz="2200" b="1" i="1" dirty="0" smtClean="0">
              <a:solidFill>
                <a:srgbClr val="002060"/>
              </a:solidFill>
            </a:endParaRPr>
          </a:p>
          <a:p>
            <a:pPr>
              <a:buNone/>
            </a:pPr>
            <a:r>
              <a:rPr lang="hu-HU" sz="2200" b="1" i="1" dirty="0" smtClean="0">
                <a:solidFill>
                  <a:srgbClr val="002060"/>
                </a:solidFill>
              </a:rPr>
              <a:t>Ügyfélszolgálat</a:t>
            </a:r>
            <a:r>
              <a:rPr lang="hu-HU" sz="2200" dirty="0" smtClean="0">
                <a:solidFill>
                  <a:srgbClr val="002060"/>
                </a:solidFill>
              </a:rPr>
              <a:t/>
            </a:r>
            <a:br>
              <a:rPr lang="hu-HU" sz="2200" dirty="0" smtClean="0">
                <a:solidFill>
                  <a:srgbClr val="002060"/>
                </a:solidFill>
              </a:rPr>
            </a:br>
            <a:r>
              <a:rPr lang="hu-HU" sz="2200" b="1" dirty="0" smtClean="0">
                <a:solidFill>
                  <a:srgbClr val="002060"/>
                </a:solidFill>
              </a:rPr>
              <a:t>Az Erzsébet-program az elmúlt években már megszokott ügyfélszolgálatot működtet, ahol telefonon, e-mailben vagy akár személyesen is segítséget nyújt a pályázók számára a pályázatok benyújtásában.</a:t>
            </a:r>
            <a:endParaRPr lang="hu-HU" sz="2200" dirty="0" smtClean="0">
              <a:solidFill>
                <a:srgbClr val="002060"/>
              </a:solidFill>
            </a:endParaRPr>
          </a:p>
          <a:p>
            <a:r>
              <a:rPr lang="hu-HU" sz="2200" b="1" dirty="0" smtClean="0">
                <a:solidFill>
                  <a:srgbClr val="002060"/>
                </a:solidFill>
              </a:rPr>
              <a:t>telefon: 06-1/371-3242, munkanapokon 8:00 ‒ 16:00 óra között fogadják a hívásokat;</a:t>
            </a:r>
            <a:endParaRPr lang="hu-HU" sz="2200" dirty="0" smtClean="0">
              <a:solidFill>
                <a:srgbClr val="002060"/>
              </a:solidFill>
            </a:endParaRPr>
          </a:p>
          <a:p>
            <a:r>
              <a:rPr lang="hu-HU" sz="2200" b="1" dirty="0" smtClean="0">
                <a:solidFill>
                  <a:srgbClr val="002060"/>
                </a:solidFill>
              </a:rPr>
              <a:t>e-mail: </a:t>
            </a:r>
            <a:r>
              <a:rPr lang="hu-HU" sz="2200" b="1" dirty="0" err="1" smtClean="0">
                <a:solidFill>
                  <a:srgbClr val="002060"/>
                </a:solidFill>
              </a:rPr>
              <a:t>ugyfelszolgalat</a:t>
            </a:r>
            <a:r>
              <a:rPr lang="hu-HU" sz="2200" b="1" dirty="0" smtClean="0">
                <a:solidFill>
                  <a:srgbClr val="002060"/>
                </a:solidFill>
              </a:rPr>
              <a:t>@</a:t>
            </a:r>
            <a:r>
              <a:rPr lang="hu-HU" sz="2200" b="1" dirty="0" err="1" smtClean="0">
                <a:solidFill>
                  <a:srgbClr val="002060"/>
                </a:solidFill>
              </a:rPr>
              <a:t>erzsebetprogram.hu</a:t>
            </a:r>
            <a:endParaRPr lang="hu-HU" sz="2200" dirty="0" smtClean="0">
              <a:solidFill>
                <a:srgbClr val="002060"/>
              </a:solidFill>
            </a:endParaRPr>
          </a:p>
          <a:p>
            <a:r>
              <a:rPr lang="hu-HU" sz="2200" dirty="0" smtClean="0">
                <a:solidFill>
                  <a:srgbClr val="002060"/>
                </a:solidFill>
              </a:rPr>
              <a:t>Iroda: 1067 Budapest, Podmaniczky utca 43.; </a:t>
            </a:r>
            <a:r>
              <a:rPr lang="hu-HU" sz="1400" dirty="0" err="1" smtClean="0">
                <a:solidFill>
                  <a:srgbClr val="002060"/>
                </a:solidFill>
              </a:rPr>
              <a:t>nyitvatartás</a:t>
            </a:r>
            <a:r>
              <a:rPr lang="hu-HU" sz="1400" dirty="0" smtClean="0">
                <a:solidFill>
                  <a:srgbClr val="002060"/>
                </a:solidFill>
              </a:rPr>
              <a:t>: hétfőn, kedden és csütörtökön 8:00-16:00 óráig, szerdán 8:00-18:00 óráig, pénteken 8:00-14:00 óráig.</a:t>
            </a:r>
            <a:endParaRPr lang="hu-HU" sz="1400"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descr="kisfaludy-logo.png"/>
          <p:cNvPicPr>
            <a:picLocks noGrp="1" noChangeAspect="1"/>
          </p:cNvPicPr>
          <p:nvPr>
            <p:ph idx="1"/>
          </p:nvPr>
        </p:nvPicPr>
        <p:blipFill>
          <a:blip r:embed="rId2" cstate="print"/>
          <a:stretch>
            <a:fillRect/>
          </a:stretch>
        </p:blipFill>
        <p:spPr>
          <a:xfrm>
            <a:off x="395536" y="4581128"/>
            <a:ext cx="8496945" cy="1520506"/>
          </a:xfrm>
        </p:spPr>
      </p:pic>
      <p:pic>
        <p:nvPicPr>
          <p:cNvPr id="5" name="Kép 4" descr="mtu_logo.jpg"/>
          <p:cNvPicPr>
            <a:picLocks noChangeAspect="1"/>
          </p:cNvPicPr>
          <p:nvPr/>
        </p:nvPicPr>
        <p:blipFill>
          <a:blip r:embed="rId3" cstate="print"/>
          <a:stretch>
            <a:fillRect/>
          </a:stretch>
        </p:blipFill>
        <p:spPr>
          <a:xfrm>
            <a:off x="1475656" y="332656"/>
            <a:ext cx="6448425" cy="40100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60648"/>
            <a:ext cx="9144000" cy="720080"/>
          </a:xfrm>
        </p:spPr>
        <p:txBody>
          <a:bodyPr>
            <a:normAutofit fontScale="90000"/>
          </a:bodyPr>
          <a:lstStyle/>
          <a:p>
            <a:r>
              <a:rPr lang="hu-HU" dirty="0" smtClean="0"/>
              <a:t> </a:t>
            </a:r>
            <a:br>
              <a:rPr lang="hu-HU" dirty="0" smtClean="0"/>
            </a:br>
            <a:r>
              <a:rPr lang="hu-HU" dirty="0" smtClean="0"/>
              <a:t> </a:t>
            </a:r>
            <a:r>
              <a:rPr lang="hu-HU" sz="3300" b="1" dirty="0" smtClean="0">
                <a:solidFill>
                  <a:srgbClr val="002060"/>
                </a:solidFill>
              </a:rPr>
              <a:t>MTÜ</a:t>
            </a:r>
            <a:r>
              <a:rPr lang="hu-HU" sz="3300" dirty="0" smtClean="0">
                <a:solidFill>
                  <a:srgbClr val="002060"/>
                </a:solidFill>
              </a:rPr>
              <a:t> </a:t>
            </a:r>
            <a:r>
              <a:rPr lang="hu-HU" sz="3300" b="1" dirty="0" smtClean="0">
                <a:solidFill>
                  <a:srgbClr val="002060"/>
                </a:solidFill>
              </a:rPr>
              <a:t>Kisfaludy </a:t>
            </a:r>
            <a:r>
              <a:rPr lang="hu-HU" sz="3300" b="1" dirty="0" err="1" smtClean="0">
                <a:solidFill>
                  <a:srgbClr val="002060"/>
                </a:solidFill>
              </a:rPr>
              <a:t>Szálláshelyfejlesztési</a:t>
            </a:r>
            <a:r>
              <a:rPr lang="hu-HU" sz="3300" b="1" dirty="0" smtClean="0">
                <a:solidFill>
                  <a:srgbClr val="002060"/>
                </a:solidFill>
              </a:rPr>
              <a:t> Konstrukció  2017.</a:t>
            </a:r>
            <a:r>
              <a:rPr lang="hu-HU" b="1" dirty="0" smtClean="0"/>
              <a:t/>
            </a:r>
            <a:br>
              <a:rPr lang="hu-HU" b="1" dirty="0" smtClean="0"/>
            </a:br>
            <a:endParaRPr lang="hu-HU" dirty="0"/>
          </a:p>
        </p:txBody>
      </p:sp>
      <p:sp>
        <p:nvSpPr>
          <p:cNvPr id="3" name="Tartalom helye 2"/>
          <p:cNvSpPr>
            <a:spLocks noGrp="1"/>
          </p:cNvSpPr>
          <p:nvPr>
            <p:ph idx="1"/>
          </p:nvPr>
        </p:nvSpPr>
        <p:spPr>
          <a:xfrm>
            <a:off x="179512" y="1124744"/>
            <a:ext cx="8784976" cy="5733256"/>
          </a:xfrm>
        </p:spPr>
        <p:txBody>
          <a:bodyPr>
            <a:normAutofit fontScale="55000" lnSpcReduction="20000"/>
          </a:bodyPr>
          <a:lstStyle/>
          <a:p>
            <a:pPr algn="ctr">
              <a:buNone/>
            </a:pPr>
            <a:r>
              <a:rPr lang="hu-HU" sz="4400" b="1" dirty="0" smtClean="0">
                <a:solidFill>
                  <a:srgbClr val="0070C0"/>
                </a:solidFill>
              </a:rPr>
              <a:t>Kiemelt cél oldani a szezonalitásból fakadó egyenetlenségeket !</a:t>
            </a:r>
          </a:p>
          <a:p>
            <a:pPr>
              <a:buNone/>
            </a:pPr>
            <a:endParaRPr lang="hu-HU" sz="4400" dirty="0" smtClean="0">
              <a:solidFill>
                <a:srgbClr val="FF0000"/>
              </a:solidFill>
            </a:endParaRPr>
          </a:p>
          <a:p>
            <a:pPr>
              <a:buNone/>
            </a:pPr>
            <a:r>
              <a:rPr lang="hu-HU" sz="4400" b="1" dirty="0" smtClean="0">
                <a:solidFill>
                  <a:srgbClr val="002060"/>
                </a:solidFill>
              </a:rPr>
              <a:t>Kiemelt rétegszegmensek: </a:t>
            </a:r>
          </a:p>
          <a:p>
            <a:r>
              <a:rPr lang="hu-HU" sz="4400" dirty="0" smtClean="0">
                <a:solidFill>
                  <a:srgbClr val="002060"/>
                </a:solidFill>
              </a:rPr>
              <a:t>Az aktív- és </a:t>
            </a:r>
            <a:r>
              <a:rPr lang="hu-HU" sz="4400" dirty="0" err="1" smtClean="0">
                <a:solidFill>
                  <a:srgbClr val="002060"/>
                </a:solidFill>
              </a:rPr>
              <a:t>ökoturisztikai</a:t>
            </a:r>
            <a:r>
              <a:rPr lang="hu-HU" sz="4400" dirty="0" smtClean="0">
                <a:solidFill>
                  <a:srgbClr val="002060"/>
                </a:solidFill>
              </a:rPr>
              <a:t> kínálatot fókuszba állító szolgáltatásokhoz illeszkedő fejlesztés (természetjárás, kerékpározás, vízi túrázás, horgászat) </a:t>
            </a:r>
          </a:p>
          <a:p>
            <a:r>
              <a:rPr lang="hu-HU" sz="4400" dirty="0" smtClean="0">
                <a:solidFill>
                  <a:srgbClr val="002060"/>
                </a:solidFill>
              </a:rPr>
              <a:t>A térség vallási (zarándok) tematikus vonzerőihez illeszkedő fejlesztés (zarándokutak és helyszínek) </a:t>
            </a:r>
          </a:p>
          <a:p>
            <a:r>
              <a:rPr lang="hu-HU" sz="4400" dirty="0" smtClean="0">
                <a:solidFill>
                  <a:srgbClr val="002060"/>
                </a:solidFill>
              </a:rPr>
              <a:t>Az egyéb kulturális, tematikus attrakciókhoz (várak, kastélyok, múzeumok) illeszkedő minőségi fejlesztés </a:t>
            </a:r>
          </a:p>
          <a:p>
            <a:r>
              <a:rPr lang="hu-HU" sz="4400" dirty="0" smtClean="0">
                <a:solidFill>
                  <a:srgbClr val="002060"/>
                </a:solidFill>
              </a:rPr>
              <a:t>Az egészségturisztikai szolgáltatások által markánsan érintett, fejlesztési térséghez tartozó településeken az ilyen jellegű kereslet erősítését célzó fejlesztések </a:t>
            </a:r>
          </a:p>
          <a:p>
            <a:r>
              <a:rPr lang="hu-HU" sz="4400" dirty="0" smtClean="0">
                <a:solidFill>
                  <a:srgbClr val="002060"/>
                </a:solidFill>
              </a:rPr>
              <a:t>A családi vendégkör kiszolgálására létrejövő fejlesztések </a:t>
            </a:r>
          </a:p>
          <a:p>
            <a:r>
              <a:rPr lang="hu-HU" sz="4400" dirty="0" smtClean="0">
                <a:solidFill>
                  <a:srgbClr val="FF0000"/>
                </a:solidFill>
              </a:rPr>
              <a:t>Szenior turisták kiszolgálására alkalmas, kiemelten az egész évben is működő szálláshelyek termék- és szolgáltatás ajánlatai. </a:t>
            </a:r>
          </a:p>
          <a:p>
            <a:endParaRPr lang="hu-HU" dirty="0" smtClean="0"/>
          </a:p>
          <a:p>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4000" b="1" dirty="0" smtClean="0">
                <a:solidFill>
                  <a:srgbClr val="002060"/>
                </a:solidFill>
              </a:rPr>
              <a:t>Hogyan utazik az idősebb korosztály?</a:t>
            </a:r>
            <a:r>
              <a:rPr lang="hu-HU" dirty="0" smtClean="0"/>
              <a:t/>
            </a:r>
            <a:br>
              <a:rPr lang="hu-HU" dirty="0" smtClean="0"/>
            </a:br>
            <a:endParaRPr lang="hu-HU" dirty="0"/>
          </a:p>
        </p:txBody>
      </p:sp>
      <p:sp>
        <p:nvSpPr>
          <p:cNvPr id="3" name="Tartalom helye 2"/>
          <p:cNvSpPr>
            <a:spLocks noGrp="1"/>
          </p:cNvSpPr>
          <p:nvPr>
            <p:ph idx="1"/>
          </p:nvPr>
        </p:nvSpPr>
        <p:spPr>
          <a:xfrm>
            <a:off x="179512" y="980728"/>
            <a:ext cx="8712968" cy="5688632"/>
          </a:xfrm>
        </p:spPr>
        <p:txBody>
          <a:bodyPr>
            <a:normAutofit fontScale="85000" lnSpcReduction="20000"/>
          </a:bodyPr>
          <a:lstStyle/>
          <a:p>
            <a:pPr>
              <a:buNone/>
            </a:pPr>
            <a:r>
              <a:rPr lang="hu-HU" dirty="0" smtClean="0"/>
              <a:t>Csendesebb, nyugalmasabb környezetet szeretik. </a:t>
            </a:r>
          </a:p>
          <a:p>
            <a:r>
              <a:rPr lang="hu-HU" b="1" dirty="0" smtClean="0"/>
              <a:t>Fő cél: </a:t>
            </a:r>
            <a:r>
              <a:rPr lang="hu-HU" dirty="0" smtClean="0"/>
              <a:t>egészségmegőrzés és betegségmegelőzés, a gyógyulás</a:t>
            </a:r>
          </a:p>
          <a:p>
            <a:r>
              <a:rPr lang="hu-HU" b="1" dirty="0" smtClean="0"/>
              <a:t>Programigényeik: </a:t>
            </a:r>
            <a:r>
              <a:rPr lang="hu-HU" dirty="0" smtClean="0"/>
              <a:t/>
            </a:r>
            <a:br>
              <a:rPr lang="hu-HU" dirty="0" smtClean="0"/>
            </a:br>
            <a:r>
              <a:rPr lang="hu-HU" dirty="0" smtClean="0"/>
              <a:t>- gyalogos vagy kerékpáros túrák</a:t>
            </a:r>
            <a:br>
              <a:rPr lang="hu-HU" dirty="0" smtClean="0"/>
            </a:br>
            <a:r>
              <a:rPr lang="hu-HU" dirty="0" smtClean="0"/>
              <a:t>- erdőjárás - kedvelik a természetet</a:t>
            </a:r>
            <a:br>
              <a:rPr lang="hu-HU" dirty="0" smtClean="0"/>
            </a:br>
            <a:r>
              <a:rPr lang="hu-HU" dirty="0" smtClean="0"/>
              <a:t>- igénylik a társasági programokat</a:t>
            </a:r>
          </a:p>
          <a:p>
            <a:r>
              <a:rPr lang="hu-HU" dirty="0" smtClean="0"/>
              <a:t>Egyszerű </a:t>
            </a:r>
            <a:r>
              <a:rPr lang="hu-HU" b="1" dirty="0" smtClean="0"/>
              <a:t>közlekedés</a:t>
            </a:r>
            <a:r>
              <a:rPr lang="hu-HU" dirty="0" smtClean="0"/>
              <a:t>, biztonságos, akadálymentesített, komfortos környezet.</a:t>
            </a:r>
          </a:p>
          <a:p>
            <a:r>
              <a:rPr lang="hu-HU" dirty="0" smtClean="0"/>
              <a:t>A jó minőségű </a:t>
            </a:r>
            <a:r>
              <a:rPr lang="hu-HU" b="1" dirty="0" smtClean="0"/>
              <a:t>szolgáltatásokat</a:t>
            </a:r>
            <a:r>
              <a:rPr lang="hu-HU" dirty="0" smtClean="0"/>
              <a:t> meg is fizetik. </a:t>
            </a:r>
          </a:p>
          <a:p>
            <a:r>
              <a:rPr lang="hu-HU" dirty="0" smtClean="0"/>
              <a:t>Jellemzően </a:t>
            </a:r>
            <a:r>
              <a:rPr lang="hu-HU" b="1" dirty="0" smtClean="0"/>
              <a:t>baráti társaságban </a:t>
            </a:r>
            <a:r>
              <a:rPr lang="hu-HU" dirty="0" smtClean="0"/>
              <a:t>utaznak, kisebb autóbuszokkal vagy vonattal. </a:t>
            </a:r>
          </a:p>
          <a:p>
            <a:r>
              <a:rPr lang="hu-HU" dirty="0" smtClean="0"/>
              <a:t>A túrákhoz vagy az adott hely kiválasztásához leginkább a klasszikus </a:t>
            </a:r>
            <a:r>
              <a:rPr lang="hu-HU" b="1" dirty="0" smtClean="0"/>
              <a:t>útikönyveket</a:t>
            </a:r>
            <a:r>
              <a:rPr lang="hu-HU" dirty="0" smtClean="0"/>
              <a:t> használják. </a:t>
            </a:r>
            <a:endParaRPr lang="hu-H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640960" cy="6669360"/>
          </a:xfrm>
        </p:spPr>
        <p:txBody>
          <a:bodyPr>
            <a:normAutofit fontScale="70000" lnSpcReduction="20000"/>
          </a:bodyPr>
          <a:lstStyle/>
          <a:p>
            <a:pPr>
              <a:buNone/>
            </a:pPr>
            <a:r>
              <a:rPr lang="hu-HU" sz="3400" b="1" dirty="0" smtClean="0"/>
              <a:t> </a:t>
            </a:r>
            <a:r>
              <a:rPr lang="hu-HU" sz="3400" b="1" dirty="0" smtClean="0">
                <a:solidFill>
                  <a:srgbClr val="002060"/>
                </a:solidFill>
              </a:rPr>
              <a:t>A tervezett fejlesztések esetében fontos az illeszkedés térbeli és időbeli lehatárolása és vizsgálata szezonalitásból fakadó kereslet alapján: </a:t>
            </a:r>
          </a:p>
          <a:p>
            <a:pPr algn="just"/>
            <a:r>
              <a:rPr lang="hu-HU" sz="3400" i="1" u="sng" dirty="0" smtClean="0">
                <a:solidFill>
                  <a:srgbClr val="002060"/>
                </a:solidFill>
              </a:rPr>
              <a:t>Üzleti és hivatásturizmus </a:t>
            </a:r>
            <a:r>
              <a:rPr lang="hu-HU" sz="3400" dirty="0" smtClean="0">
                <a:solidFill>
                  <a:srgbClr val="002060"/>
                </a:solidFill>
              </a:rPr>
              <a:t>keresletelemzése a hétköznapi, szezonon kívüli időszakokban. </a:t>
            </a:r>
          </a:p>
          <a:p>
            <a:pPr algn="just"/>
            <a:r>
              <a:rPr lang="hu-HU" sz="3400" i="1" u="sng" dirty="0" smtClean="0">
                <a:solidFill>
                  <a:srgbClr val="002060"/>
                </a:solidFill>
              </a:rPr>
              <a:t>Szabadidős turizmuson </a:t>
            </a:r>
            <a:r>
              <a:rPr lang="hu-HU" sz="3400" i="1" dirty="0" smtClean="0">
                <a:solidFill>
                  <a:srgbClr val="002060"/>
                </a:solidFill>
              </a:rPr>
              <a:t>belüli kereslet elemzés</a:t>
            </a:r>
          </a:p>
          <a:p>
            <a:pPr algn="just"/>
            <a:r>
              <a:rPr lang="hu-HU" sz="3400" dirty="0" smtClean="0">
                <a:solidFill>
                  <a:srgbClr val="002060"/>
                </a:solidFill>
              </a:rPr>
              <a:t>Családi turizmus: a hétvégék, hosszú hétvégék, tanítási szünetek, főszezon időszaka alatti kereslet, elsősorban a partközeli és a családok kiszolgálására alkalmas, komplex szálláshelyeken (pl. wellness, játszóház, további élményelemek, turisztikai attrakciók a térségben).</a:t>
            </a:r>
          </a:p>
          <a:p>
            <a:pPr algn="just"/>
            <a:r>
              <a:rPr lang="hu-HU" sz="4000" b="1" dirty="0" smtClean="0">
                <a:solidFill>
                  <a:srgbClr val="FF0000"/>
                </a:solidFill>
              </a:rPr>
              <a:t>Szenior turizmus: </a:t>
            </a:r>
            <a:r>
              <a:rPr lang="hu-HU" sz="4000" dirty="0" smtClean="0">
                <a:solidFill>
                  <a:srgbClr val="002060"/>
                </a:solidFill>
              </a:rPr>
              <a:t>elő- és utószezonban, </a:t>
            </a:r>
            <a:r>
              <a:rPr lang="hu-HU" sz="4000" dirty="0" err="1" smtClean="0">
                <a:solidFill>
                  <a:srgbClr val="002060"/>
                </a:solidFill>
              </a:rPr>
              <a:t>hétközben</a:t>
            </a:r>
            <a:r>
              <a:rPr lang="hu-HU" sz="4000" dirty="0" smtClean="0">
                <a:solidFill>
                  <a:srgbClr val="002060"/>
                </a:solidFill>
              </a:rPr>
              <a:t> megjelenő kereslet – előtérben </a:t>
            </a:r>
            <a:r>
              <a:rPr lang="hu-HU" sz="4000" dirty="0" smtClean="0">
                <a:solidFill>
                  <a:srgbClr val="FF0000"/>
                </a:solidFill>
              </a:rPr>
              <a:t>a bor, gasztronómia, egészségturizmus</a:t>
            </a:r>
            <a:r>
              <a:rPr lang="hu-HU" sz="4000" dirty="0" smtClean="0">
                <a:solidFill>
                  <a:srgbClr val="002060"/>
                </a:solidFill>
              </a:rPr>
              <a:t>. Fontos szempont a </a:t>
            </a:r>
            <a:r>
              <a:rPr lang="hu-HU" sz="4000" dirty="0" smtClean="0">
                <a:solidFill>
                  <a:srgbClr val="FF0000"/>
                </a:solidFill>
              </a:rPr>
              <a:t>könnyű megközelíthetőség és csoportos elhelyezési lehetőség. </a:t>
            </a:r>
          </a:p>
          <a:p>
            <a:pPr algn="just"/>
            <a:r>
              <a:rPr lang="hu-HU" sz="3400" dirty="0" smtClean="0">
                <a:solidFill>
                  <a:srgbClr val="002060"/>
                </a:solidFill>
              </a:rPr>
              <a:t>Speciális szegmensek – sport, vadász, horgász turizmus– a speciális igény kielégítésére alkalmas időszakok és területek keresleteinek elemzése, melyeknél megjelenhet a családi célcsoport is pl. kerékpáros és kiránduló turizmus esetében. </a:t>
            </a:r>
            <a:endParaRPr lang="hu-HU"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solidFill>
                  <a:srgbClr val="002060"/>
                </a:solidFill>
              </a:rPr>
              <a:t>A jövő a szenioroké! </a:t>
            </a:r>
            <a:r>
              <a:rPr lang="hu-HU" dirty="0" smtClean="0"/>
              <a:t/>
            </a:r>
            <a:br>
              <a:rPr lang="hu-HU" dirty="0" smtClean="0"/>
            </a:br>
            <a:endParaRPr lang="hu-HU" dirty="0"/>
          </a:p>
        </p:txBody>
      </p:sp>
      <p:pic>
        <p:nvPicPr>
          <p:cNvPr id="5" name="Tartalom helye 4" descr="12465-akcios-nyugdijas-wellness.jpg"/>
          <p:cNvPicPr>
            <a:picLocks noGrp="1" noChangeAspect="1"/>
          </p:cNvPicPr>
          <p:nvPr>
            <p:ph idx="1"/>
          </p:nvPr>
        </p:nvPicPr>
        <p:blipFill>
          <a:blip r:embed="rId2" cstate="print"/>
          <a:stretch>
            <a:fillRect/>
          </a:stretch>
        </p:blipFill>
        <p:spPr>
          <a:xfrm>
            <a:off x="1619673" y="1052513"/>
            <a:ext cx="5804930" cy="4867848"/>
          </a:xfrm>
        </p:spPr>
      </p:pic>
      <p:sp>
        <p:nvSpPr>
          <p:cNvPr id="4" name="Cím 1"/>
          <p:cNvSpPr txBox="1">
            <a:spLocks/>
          </p:cNvSpPr>
          <p:nvPr/>
        </p:nvSpPr>
        <p:spPr>
          <a:xfrm>
            <a:off x="611560" y="5715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cap="none" spc="0" normalizeH="0" baseline="0" noProof="0" dirty="0" smtClean="0">
                <a:ln>
                  <a:noFill/>
                </a:ln>
                <a:solidFill>
                  <a:srgbClr val="002060"/>
                </a:solidFill>
                <a:effectLst/>
                <a:uLnTx/>
                <a:uFillTx/>
                <a:latin typeface="+mj-lt"/>
                <a:ea typeface="+mj-ea"/>
                <a:cs typeface="+mj-cs"/>
              </a:rPr>
              <a:t>Köszönöm</a:t>
            </a:r>
            <a:r>
              <a:rPr kumimoji="0" lang="hu-HU" sz="4400" b="0" i="0" u="none" strike="noStrike" kern="1200" cap="none" spc="0" normalizeH="0" noProof="0" dirty="0" smtClean="0">
                <a:ln>
                  <a:noFill/>
                </a:ln>
                <a:solidFill>
                  <a:srgbClr val="002060"/>
                </a:solidFill>
                <a:effectLst/>
                <a:uLnTx/>
                <a:uFillTx/>
                <a:latin typeface="+mj-lt"/>
                <a:ea typeface="+mj-ea"/>
                <a:cs typeface="+mj-cs"/>
              </a:rPr>
              <a:t> a megtisztelő figyelmet!</a:t>
            </a:r>
            <a:endParaRPr kumimoji="0" lang="hu-H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365126"/>
            <a:ext cx="8964488" cy="577410"/>
          </a:xfrm>
        </p:spPr>
        <p:txBody>
          <a:bodyPr>
            <a:noAutofit/>
          </a:bodyPr>
          <a:lstStyle/>
          <a:p>
            <a:r>
              <a:rPr lang="hu-HU" sz="3600" b="1" dirty="0" smtClean="0">
                <a:solidFill>
                  <a:srgbClr val="002060"/>
                </a:solidFill>
              </a:rPr>
              <a:t>Mennyit költ egy szenior magyar turista naponta? </a:t>
            </a:r>
            <a:endParaRPr lang="hu-HU" sz="3600" b="1" dirty="0">
              <a:solidFill>
                <a:srgbClr val="002060"/>
              </a:solidFill>
            </a:endParaRPr>
          </a:p>
        </p:txBody>
      </p:sp>
      <p:graphicFrame>
        <p:nvGraphicFramePr>
          <p:cNvPr id="4" name="Tartalom helye 3"/>
          <p:cNvGraphicFramePr>
            <a:graphicFrameLocks noGrp="1"/>
          </p:cNvGraphicFramePr>
          <p:nvPr>
            <p:ph idx="1"/>
          </p:nvPr>
        </p:nvGraphicFramePr>
        <p:xfrm>
          <a:off x="1" y="998807"/>
          <a:ext cx="6931856" cy="4518425"/>
        </p:xfrm>
        <a:graphic>
          <a:graphicData uri="http://schemas.openxmlformats.org/drawingml/2006/chart">
            <c:chart xmlns:c="http://schemas.openxmlformats.org/drawingml/2006/chart" xmlns:r="http://schemas.openxmlformats.org/officeDocument/2006/relationships" r:id="rId3"/>
          </a:graphicData>
        </a:graphic>
      </p:graphicFrame>
      <p:sp>
        <p:nvSpPr>
          <p:cNvPr id="5" name="Cím 1"/>
          <p:cNvSpPr txBox="1">
            <a:spLocks/>
          </p:cNvSpPr>
          <p:nvPr/>
        </p:nvSpPr>
        <p:spPr>
          <a:xfrm>
            <a:off x="0" y="5736640"/>
            <a:ext cx="6876256" cy="57741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hu-HU" sz="2400" b="1" dirty="0" smtClean="0">
                <a:ea typeface="+mj-ea"/>
                <a:cs typeface="+mj-cs"/>
              </a:rPr>
              <a:t>1. ábra: Szenior turisták napi költése (</a:t>
            </a:r>
            <a:r>
              <a:rPr lang="hu-HU" sz="2400" b="1" dirty="0" err="1" smtClean="0">
                <a:ea typeface="+mj-ea"/>
                <a:cs typeface="+mj-cs"/>
              </a:rPr>
              <a:t>m.e</a:t>
            </a:r>
            <a:r>
              <a:rPr lang="hu-HU" sz="2400" b="1" dirty="0" smtClean="0">
                <a:ea typeface="+mj-ea"/>
                <a:cs typeface="+mj-cs"/>
              </a:rPr>
              <a:t>.: EUR)</a:t>
            </a:r>
          </a:p>
          <a:p>
            <a:pPr marL="0" marR="0" lvl="0" indent="0" algn="ctr" defTabSz="914400" rtl="0" eaLnBrk="1" fontAlgn="auto" latinLnBrk="0" hangingPunct="1">
              <a:lnSpc>
                <a:spcPct val="90000"/>
              </a:lnSpc>
              <a:spcBef>
                <a:spcPct val="0"/>
              </a:spcBef>
              <a:spcAft>
                <a:spcPts val="0"/>
              </a:spcAft>
              <a:buClrTx/>
              <a:buSzTx/>
              <a:buFontTx/>
              <a:buNone/>
              <a:tabLst/>
              <a:defRPr/>
            </a:pPr>
            <a:r>
              <a:rPr lang="hu-HU" sz="2400" i="1" dirty="0" smtClean="0">
                <a:ea typeface="+mj-ea"/>
                <a:cs typeface="+mj-cs"/>
              </a:rPr>
              <a:t>Forrás: </a:t>
            </a:r>
            <a:r>
              <a:rPr lang="hu-HU" sz="2400" i="1" dirty="0" err="1" smtClean="0">
                <a:ea typeface="+mj-ea"/>
                <a:cs typeface="+mj-cs"/>
              </a:rPr>
              <a:t>Eurostat</a:t>
            </a:r>
            <a:r>
              <a:rPr lang="hu-HU" sz="2400" i="1" dirty="0" smtClean="0">
                <a:ea typeface="+mj-ea"/>
                <a:cs typeface="+mj-cs"/>
              </a:rPr>
              <a:t>, 2016. Turizmus Világnapja, saját szerkesztés</a:t>
            </a:r>
            <a:r>
              <a:rPr kumimoji="0" lang="hu-HU" sz="2400" i="1" u="none" strike="noStrike" kern="1200" cap="none" spc="0" normalizeH="0" baseline="0" noProof="0" dirty="0" smtClean="0">
                <a:ln>
                  <a:noFill/>
                </a:ln>
                <a:solidFill>
                  <a:schemeClr val="tx1"/>
                </a:solidFill>
                <a:effectLst/>
                <a:uLnTx/>
                <a:uFillTx/>
                <a:ea typeface="+mj-ea"/>
                <a:cs typeface="+mj-cs"/>
              </a:rPr>
              <a:t> </a:t>
            </a:r>
            <a:endParaRPr kumimoji="0" lang="hu-HU" sz="2400" i="1" u="none" strike="noStrike" kern="1200" cap="none" spc="0" normalizeH="0" baseline="0" noProof="0" dirty="0">
              <a:ln>
                <a:noFill/>
              </a:ln>
              <a:solidFill>
                <a:schemeClr val="tx1"/>
              </a:solidFill>
              <a:effectLst/>
              <a:uLnTx/>
              <a:uFillTx/>
              <a:ea typeface="+mj-ea"/>
              <a:cs typeface="+mj-cs"/>
            </a:endParaRPr>
          </a:p>
        </p:txBody>
      </p:sp>
      <p:sp>
        <p:nvSpPr>
          <p:cNvPr id="6" name="Cím 1"/>
          <p:cNvSpPr txBox="1">
            <a:spLocks/>
          </p:cNvSpPr>
          <p:nvPr/>
        </p:nvSpPr>
        <p:spPr>
          <a:xfrm>
            <a:off x="7090117" y="1195755"/>
            <a:ext cx="1781322" cy="469860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hu-HU"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Téglalap 6"/>
          <p:cNvSpPr/>
          <p:nvPr/>
        </p:nvSpPr>
        <p:spPr>
          <a:xfrm>
            <a:off x="6959990" y="908720"/>
            <a:ext cx="2184010" cy="5262979"/>
          </a:xfrm>
          <a:prstGeom prst="rect">
            <a:avLst/>
          </a:prstGeom>
        </p:spPr>
        <p:txBody>
          <a:bodyPr wrap="square">
            <a:spAutoFit/>
          </a:bodyPr>
          <a:lstStyle/>
          <a:p>
            <a:r>
              <a:rPr lang="hu-HU" sz="2400" b="1" dirty="0" smtClean="0"/>
              <a:t>Európai Unió legalább 65 éves lakosai 2014-ben összesen</a:t>
            </a:r>
            <a:br>
              <a:rPr lang="hu-HU" sz="2400" b="1" dirty="0" smtClean="0"/>
            </a:br>
            <a:r>
              <a:rPr lang="hu-HU" sz="2400" b="1" dirty="0" smtClean="0"/>
              <a:t> </a:t>
            </a:r>
            <a:r>
              <a:rPr lang="hu-HU" sz="2400" b="1" dirty="0" smtClean="0">
                <a:solidFill>
                  <a:srgbClr val="0070C0"/>
                </a:solidFill>
              </a:rPr>
              <a:t>1,2 milliárd vendégéjszakát </a:t>
            </a:r>
            <a:r>
              <a:rPr lang="hu-HU" sz="2400" b="1" dirty="0" smtClean="0"/>
              <a:t>töltöttek el világszerte, ezzel a  uniós turisztikai aktivitás 20 százalékát adták.</a:t>
            </a:r>
            <a:endParaRPr lang="hu-H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88640"/>
            <a:ext cx="6007784" cy="1325563"/>
          </a:xfrm>
        </p:spPr>
        <p:txBody>
          <a:bodyPr>
            <a:normAutofit/>
          </a:bodyPr>
          <a:lstStyle/>
          <a:p>
            <a:r>
              <a:rPr lang="hu-HU" sz="4000" b="1" dirty="0" smtClean="0">
                <a:solidFill>
                  <a:srgbClr val="002060"/>
                </a:solidFill>
              </a:rPr>
              <a:t>A szeniorok jelentősége a turizmusban</a:t>
            </a:r>
            <a:endParaRPr lang="hu-HU" sz="4000" b="1" dirty="0">
              <a:solidFill>
                <a:srgbClr val="002060"/>
              </a:solidFill>
            </a:endParaRPr>
          </a:p>
        </p:txBody>
      </p:sp>
      <p:sp>
        <p:nvSpPr>
          <p:cNvPr id="3" name="Tartalom helye 2"/>
          <p:cNvSpPr>
            <a:spLocks noGrp="1"/>
          </p:cNvSpPr>
          <p:nvPr>
            <p:ph idx="1"/>
          </p:nvPr>
        </p:nvSpPr>
        <p:spPr>
          <a:xfrm>
            <a:off x="312128" y="1488000"/>
            <a:ext cx="4878851" cy="5039409"/>
          </a:xfrm>
        </p:spPr>
        <p:txBody>
          <a:bodyPr>
            <a:normAutofit fontScale="85000" lnSpcReduction="20000"/>
          </a:bodyPr>
          <a:lstStyle/>
          <a:p>
            <a:pPr>
              <a:buNone/>
            </a:pPr>
            <a:r>
              <a:rPr lang="hu-HU" dirty="0" smtClean="0"/>
              <a:t>A szenior utazók</a:t>
            </a:r>
          </a:p>
          <a:p>
            <a:r>
              <a:rPr lang="hu-HU" dirty="0" smtClean="0"/>
              <a:t> lényegesen </a:t>
            </a:r>
            <a:r>
              <a:rPr lang="hu-HU" dirty="0" smtClean="0">
                <a:solidFill>
                  <a:srgbClr val="00B050"/>
                </a:solidFill>
              </a:rPr>
              <a:t>több szabadidővel </a:t>
            </a:r>
            <a:r>
              <a:rPr lang="hu-HU" dirty="0" smtClean="0"/>
              <a:t>rendelkeznek, </a:t>
            </a:r>
          </a:p>
          <a:p>
            <a:r>
              <a:rPr lang="hu-HU" dirty="0" smtClean="0"/>
              <a:t>utazásaik </a:t>
            </a:r>
            <a:r>
              <a:rPr lang="hu-HU" dirty="0" smtClean="0">
                <a:solidFill>
                  <a:srgbClr val="00B050"/>
                </a:solidFill>
              </a:rPr>
              <a:t>kevésbé szezonális</a:t>
            </a:r>
            <a:r>
              <a:rPr lang="hu-HU" dirty="0" smtClean="0"/>
              <a:t>ak, </a:t>
            </a:r>
          </a:p>
          <a:p>
            <a:r>
              <a:rPr lang="hu-HU" dirty="0" smtClean="0">
                <a:solidFill>
                  <a:srgbClr val="00B050"/>
                </a:solidFill>
              </a:rPr>
              <a:t>tartózkodási idejük hosszabb </a:t>
            </a:r>
            <a:r>
              <a:rPr lang="hu-HU" dirty="0" smtClean="0"/>
              <a:t>az átlagosnál. </a:t>
            </a:r>
            <a:br>
              <a:rPr lang="hu-HU" dirty="0" smtClean="0"/>
            </a:br>
            <a:endParaRPr lang="hu-HU" dirty="0" smtClean="0"/>
          </a:p>
          <a:p>
            <a:pPr algn="ctr"/>
            <a:r>
              <a:rPr lang="hu-HU" dirty="0" smtClean="0"/>
              <a:t>Megfelelő kínálat kialakításával a főszezonon kívüli időszakokban is motiválhatók az utazásra -&gt;  </a:t>
            </a:r>
            <a:br>
              <a:rPr lang="hu-HU" dirty="0" smtClean="0"/>
            </a:br>
            <a:r>
              <a:rPr lang="hu-HU" b="1" dirty="0" smtClean="0"/>
              <a:t>csökkentve a szezonalitás problémáját!</a:t>
            </a:r>
          </a:p>
          <a:p>
            <a:endParaRPr lang="hu-HU" dirty="0"/>
          </a:p>
        </p:txBody>
      </p:sp>
      <p:pic>
        <p:nvPicPr>
          <p:cNvPr id="46082" name="Picture 2" descr="Képtalálat a következőre: „ősz idős emberek”"/>
          <p:cNvPicPr>
            <a:picLocks noChangeAspect="1" noChangeArrowheads="1"/>
          </p:cNvPicPr>
          <p:nvPr/>
        </p:nvPicPr>
        <p:blipFill>
          <a:blip r:embed="rId2" cstate="print"/>
          <a:srcRect/>
          <a:stretch>
            <a:fillRect/>
          </a:stretch>
        </p:blipFill>
        <p:spPr bwMode="auto">
          <a:xfrm>
            <a:off x="5894401" y="476672"/>
            <a:ext cx="2673297" cy="2376264"/>
          </a:xfrm>
          <a:prstGeom prst="rect">
            <a:avLst/>
          </a:prstGeom>
          <a:noFill/>
        </p:spPr>
      </p:pic>
      <p:pic>
        <p:nvPicPr>
          <p:cNvPr id="46083" name="Picture 3"/>
          <p:cNvPicPr>
            <a:picLocks noChangeAspect="1" noChangeArrowheads="1"/>
          </p:cNvPicPr>
          <p:nvPr/>
        </p:nvPicPr>
        <p:blipFill>
          <a:blip r:embed="rId3" cstate="print"/>
          <a:srcRect/>
          <a:stretch>
            <a:fillRect/>
          </a:stretch>
        </p:blipFill>
        <p:spPr bwMode="auto">
          <a:xfrm>
            <a:off x="6588224" y="2924944"/>
            <a:ext cx="2160239" cy="35380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
            <a:ext cx="6594231" cy="1041009"/>
          </a:xfrm>
        </p:spPr>
        <p:txBody>
          <a:bodyPr>
            <a:normAutofit fontScale="90000"/>
          </a:bodyPr>
          <a:lstStyle/>
          <a:p>
            <a:r>
              <a:rPr lang="hu-HU" sz="4000" b="1" dirty="0" smtClean="0"/>
              <a:t> Jellemző ajánlatok a szeniorok számára</a:t>
            </a:r>
            <a:endParaRPr lang="hu-HU" sz="4000" b="1" dirty="0"/>
          </a:p>
        </p:txBody>
      </p:sp>
      <p:sp>
        <p:nvSpPr>
          <p:cNvPr id="3" name="Tartalom helye 2"/>
          <p:cNvSpPr>
            <a:spLocks noGrp="1"/>
          </p:cNvSpPr>
          <p:nvPr>
            <p:ph idx="1"/>
          </p:nvPr>
        </p:nvSpPr>
        <p:spPr>
          <a:xfrm>
            <a:off x="147711" y="1026943"/>
            <a:ext cx="5961185" cy="4643585"/>
          </a:xfrm>
        </p:spPr>
        <p:txBody>
          <a:bodyPr/>
          <a:lstStyle/>
          <a:p>
            <a:r>
              <a:rPr lang="hu-HU" dirty="0" smtClean="0"/>
              <a:t>Egészségturizmus - gyógyvizű fürdők, termál hotelek</a:t>
            </a:r>
          </a:p>
          <a:p>
            <a:r>
              <a:rPr lang="hu-HU" dirty="0" smtClean="0"/>
              <a:t>Kirándulás - erdei vasutakon</a:t>
            </a:r>
          </a:p>
          <a:p>
            <a:r>
              <a:rPr lang="hu-HU" dirty="0" smtClean="0"/>
              <a:t>Vallási és zarándokutak </a:t>
            </a:r>
          </a:p>
          <a:p>
            <a:r>
              <a:rPr lang="hu-HU" dirty="0" smtClean="0"/>
              <a:t>Barlang- és a vártúrák </a:t>
            </a:r>
          </a:p>
          <a:p>
            <a:r>
              <a:rPr lang="hu-HU" dirty="0" smtClean="0"/>
              <a:t>Világörökségi helyszínek </a:t>
            </a:r>
          </a:p>
          <a:p>
            <a:r>
              <a:rPr lang="hu-HU" dirty="0" smtClean="0"/>
              <a:t>Bor és- gasztronómia </a:t>
            </a:r>
            <a:endParaRPr lang="hu-HU" dirty="0"/>
          </a:p>
        </p:txBody>
      </p:sp>
      <p:pic>
        <p:nvPicPr>
          <p:cNvPr id="4" name="Picture 2" descr="Képtalálat a következőre: „idős turisták”"/>
          <p:cNvPicPr>
            <a:picLocks noChangeAspect="1" noChangeArrowheads="1"/>
          </p:cNvPicPr>
          <p:nvPr/>
        </p:nvPicPr>
        <p:blipFill>
          <a:blip r:embed="rId2" cstate="print"/>
          <a:srcRect/>
          <a:stretch>
            <a:fillRect/>
          </a:stretch>
        </p:blipFill>
        <p:spPr bwMode="auto">
          <a:xfrm>
            <a:off x="2195736" y="4941168"/>
            <a:ext cx="2304256" cy="1770162"/>
          </a:xfrm>
          <a:prstGeom prst="rect">
            <a:avLst/>
          </a:prstGeom>
          <a:noFill/>
        </p:spPr>
      </p:pic>
      <p:pic>
        <p:nvPicPr>
          <p:cNvPr id="26628" name="Picture 4" descr="Képtalálat a következőre: „borkóstolás”"/>
          <p:cNvPicPr>
            <a:picLocks noChangeAspect="1" noChangeArrowheads="1"/>
          </p:cNvPicPr>
          <p:nvPr/>
        </p:nvPicPr>
        <p:blipFill>
          <a:blip r:embed="rId3" cstate="print"/>
          <a:srcRect/>
          <a:stretch>
            <a:fillRect/>
          </a:stretch>
        </p:blipFill>
        <p:spPr bwMode="auto">
          <a:xfrm>
            <a:off x="6588224" y="260648"/>
            <a:ext cx="2376264" cy="3982324"/>
          </a:xfrm>
          <a:prstGeom prst="rect">
            <a:avLst/>
          </a:prstGeom>
          <a:noFill/>
        </p:spPr>
      </p:pic>
      <p:pic>
        <p:nvPicPr>
          <p:cNvPr id="26626" name="Picture 2" descr="Képtalálat a következőre: „gyógyfürdő idősek”"/>
          <p:cNvPicPr>
            <a:picLocks noChangeAspect="1" noChangeArrowheads="1"/>
          </p:cNvPicPr>
          <p:nvPr/>
        </p:nvPicPr>
        <p:blipFill>
          <a:blip r:embed="rId4" cstate="print"/>
          <a:srcRect/>
          <a:stretch>
            <a:fillRect/>
          </a:stretch>
        </p:blipFill>
        <p:spPr bwMode="auto">
          <a:xfrm>
            <a:off x="4716016" y="3140968"/>
            <a:ext cx="2592288" cy="33634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332656"/>
            <a:ext cx="8229600" cy="1143000"/>
          </a:xfrm>
        </p:spPr>
        <p:txBody>
          <a:bodyPr>
            <a:normAutofit fontScale="90000"/>
          </a:bodyPr>
          <a:lstStyle/>
          <a:p>
            <a:r>
              <a:rPr lang="hu-HU" b="1" dirty="0" smtClean="0">
                <a:solidFill>
                  <a:srgbClr val="002060"/>
                </a:solidFill>
              </a:rPr>
              <a:t>NYUGDÍJASBARÁT HOTELEK</a:t>
            </a:r>
            <a:br>
              <a:rPr lang="hu-HU" b="1" dirty="0" smtClean="0">
                <a:solidFill>
                  <a:srgbClr val="002060"/>
                </a:solidFill>
              </a:rPr>
            </a:br>
            <a:r>
              <a:rPr lang="hu-HU" b="1" dirty="0" smtClean="0">
                <a:solidFill>
                  <a:srgbClr val="002060"/>
                </a:solidFill>
              </a:rPr>
              <a:t>MAGYARORSZÁGON </a:t>
            </a:r>
            <a:endParaRPr lang="hu-HU" b="1" dirty="0">
              <a:solidFill>
                <a:srgbClr val="002060"/>
              </a:solidFill>
            </a:endParaRPr>
          </a:p>
        </p:txBody>
      </p:sp>
      <p:pic>
        <p:nvPicPr>
          <p:cNvPr id="4" name="Kép 3" descr="idosemberek.jpg"/>
          <p:cNvPicPr>
            <a:picLocks noChangeAspect="1"/>
          </p:cNvPicPr>
          <p:nvPr/>
        </p:nvPicPr>
        <p:blipFill>
          <a:blip r:embed="rId2" cstate="print"/>
          <a:stretch>
            <a:fillRect/>
          </a:stretch>
        </p:blipFill>
        <p:spPr>
          <a:xfrm>
            <a:off x="395536" y="1844824"/>
            <a:ext cx="8528235" cy="447498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55776" y="404664"/>
            <a:ext cx="6588224" cy="1008112"/>
          </a:xfrm>
        </p:spPr>
        <p:txBody>
          <a:bodyPr>
            <a:normAutofit fontScale="90000"/>
          </a:bodyPr>
          <a:lstStyle/>
          <a:p>
            <a:r>
              <a:rPr lang="hu-HU" sz="4000" b="1" dirty="0" smtClean="0">
                <a:solidFill>
                  <a:srgbClr val="002060"/>
                </a:solidFill>
              </a:rPr>
              <a:t>Nyugdíjas barát szálloda, </a:t>
            </a:r>
            <a:br>
              <a:rPr lang="hu-HU" sz="4000" b="1" dirty="0" smtClean="0">
                <a:solidFill>
                  <a:srgbClr val="002060"/>
                </a:solidFill>
              </a:rPr>
            </a:br>
            <a:r>
              <a:rPr lang="hu-HU" sz="4000" b="1" dirty="0" smtClean="0">
                <a:solidFill>
                  <a:srgbClr val="002060"/>
                </a:solidFill>
              </a:rPr>
              <a:t>a 60 plusz korosztály igényeihez.</a:t>
            </a:r>
            <a:r>
              <a:rPr lang="hu-HU" dirty="0" smtClean="0">
                <a:solidFill>
                  <a:srgbClr val="002060"/>
                </a:solidFill>
              </a:rPr>
              <a:t/>
            </a:r>
            <a:br>
              <a:rPr lang="hu-HU" dirty="0" smtClean="0">
                <a:solidFill>
                  <a:srgbClr val="002060"/>
                </a:solidFill>
              </a:rPr>
            </a:br>
            <a:endParaRPr lang="hu-HU" dirty="0">
              <a:solidFill>
                <a:srgbClr val="002060"/>
              </a:solidFill>
            </a:endParaRPr>
          </a:p>
        </p:txBody>
      </p:sp>
      <p:pic>
        <p:nvPicPr>
          <p:cNvPr id="4" name="Tartalom helye 3" descr="logó.png"/>
          <p:cNvPicPr>
            <a:picLocks noGrp="1" noChangeAspect="1"/>
          </p:cNvPicPr>
          <p:nvPr>
            <p:ph idx="1"/>
          </p:nvPr>
        </p:nvPicPr>
        <p:blipFill>
          <a:blip r:embed="rId2" cstate="print"/>
          <a:stretch>
            <a:fillRect/>
          </a:stretch>
        </p:blipFill>
        <p:spPr>
          <a:xfrm>
            <a:off x="251520" y="0"/>
            <a:ext cx="2448272" cy="2448272"/>
          </a:xfrm>
        </p:spPr>
      </p:pic>
      <p:sp>
        <p:nvSpPr>
          <p:cNvPr id="5" name="Téglalap 4"/>
          <p:cNvSpPr/>
          <p:nvPr/>
        </p:nvSpPr>
        <p:spPr>
          <a:xfrm>
            <a:off x="3203848" y="1196752"/>
            <a:ext cx="5400600" cy="461665"/>
          </a:xfrm>
          <a:prstGeom prst="rect">
            <a:avLst/>
          </a:prstGeom>
        </p:spPr>
        <p:txBody>
          <a:bodyPr wrap="square">
            <a:spAutoFit/>
          </a:bodyPr>
          <a:lstStyle/>
          <a:p>
            <a:pPr fontAlgn="base"/>
            <a:r>
              <a:rPr lang="pt-BR" sz="2400" b="1" dirty="0" smtClean="0">
                <a:solidFill>
                  <a:srgbClr val="002060"/>
                </a:solidFill>
              </a:rPr>
              <a:t>Nem csak a húsz éveseké a világ!</a:t>
            </a:r>
            <a:endParaRPr lang="pt-BR" sz="2400" b="1" dirty="0">
              <a:solidFill>
                <a:srgbClr val="002060"/>
              </a:solidFill>
            </a:endParaRPr>
          </a:p>
        </p:txBody>
      </p:sp>
      <p:sp>
        <p:nvSpPr>
          <p:cNvPr id="6" name="Téglalap 5"/>
          <p:cNvSpPr/>
          <p:nvPr/>
        </p:nvSpPr>
        <p:spPr>
          <a:xfrm>
            <a:off x="2483768" y="1844824"/>
            <a:ext cx="6408712" cy="4832092"/>
          </a:xfrm>
          <a:prstGeom prst="rect">
            <a:avLst/>
          </a:prstGeom>
        </p:spPr>
        <p:txBody>
          <a:bodyPr wrap="square">
            <a:spAutoFit/>
          </a:bodyPr>
          <a:lstStyle/>
          <a:p>
            <a:pPr algn="just"/>
            <a:r>
              <a:rPr lang="hu-HU" sz="2400" dirty="0" smtClean="0">
                <a:solidFill>
                  <a:srgbClr val="002060"/>
                </a:solidFill>
              </a:rPr>
              <a:t>„Barátaimmal éppen következő közös utazásunkat terveztük, hiszen már 30 éve együtt nyaralunk. Béla rengeteget kirándulna, sportolna, mert így tartja formában magát. Marika wellnessezni szeret, jót tesz az egészségének. Párom szeret táncolni és szervezett közösségi programokon részt venni. Géza a legidősebb a csapatból, neki mozgási nehézségei mellett speciális étkezésre van szüksége. Én már rosszul alszom, korán ébredek és unatkozom, míg a többiek felkelnek. Sajnos nem vagyunk már olyan fiatalok, de utazni aztán nagyon szeretünk.”  </a:t>
            </a:r>
          </a:p>
          <a:p>
            <a:pPr algn="just"/>
            <a:r>
              <a:rPr lang="hu-HU" sz="2000" dirty="0" smtClean="0">
                <a:solidFill>
                  <a:srgbClr val="002060"/>
                </a:solidFill>
              </a:rPr>
              <a:t>                                      Farkas József, a szálloda tulajdonos </a:t>
            </a:r>
            <a:endParaRPr lang="hu-HU" sz="2000" dirty="0">
              <a:solidFill>
                <a:srgbClr val="002060"/>
              </a:solidFill>
            </a:endParaRPr>
          </a:p>
        </p:txBody>
      </p:sp>
      <p:pic>
        <p:nvPicPr>
          <p:cNvPr id="7" name="Kép 6" descr="FarkasJozsef-foto-200w.jpg"/>
          <p:cNvPicPr>
            <a:picLocks noChangeAspect="1"/>
          </p:cNvPicPr>
          <p:nvPr/>
        </p:nvPicPr>
        <p:blipFill>
          <a:blip r:embed="rId3" cstate="print"/>
          <a:stretch>
            <a:fillRect/>
          </a:stretch>
        </p:blipFill>
        <p:spPr>
          <a:xfrm>
            <a:off x="179512" y="2780928"/>
            <a:ext cx="2157543" cy="2880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512" y="188640"/>
            <a:ext cx="8784976" cy="1143000"/>
          </a:xfrm>
        </p:spPr>
        <p:txBody>
          <a:bodyPr>
            <a:noAutofit/>
          </a:bodyPr>
          <a:lstStyle/>
          <a:p>
            <a:r>
              <a:rPr lang="hu-HU" sz="3400" dirty="0" smtClean="0">
                <a:solidFill>
                  <a:srgbClr val="002060"/>
                </a:solidFill>
              </a:rPr>
              <a:t>A Duna </a:t>
            </a:r>
            <a:r>
              <a:rPr lang="hu-HU" sz="3400" dirty="0" err="1" smtClean="0">
                <a:solidFill>
                  <a:srgbClr val="002060"/>
                </a:solidFill>
              </a:rPr>
              <a:t>Relax</a:t>
            </a:r>
            <a:r>
              <a:rPr lang="hu-HU" sz="3400" dirty="0" smtClean="0">
                <a:solidFill>
                  <a:srgbClr val="002060"/>
                </a:solidFill>
              </a:rPr>
              <a:t> </a:t>
            </a:r>
            <a:r>
              <a:rPr lang="hu-HU" sz="3400" dirty="0" err="1" smtClean="0">
                <a:solidFill>
                  <a:srgbClr val="002060"/>
                </a:solidFill>
              </a:rPr>
              <a:t>&amp;Event</a:t>
            </a:r>
            <a:r>
              <a:rPr lang="hu-HU" sz="3400" dirty="0" smtClean="0">
                <a:solidFill>
                  <a:srgbClr val="002060"/>
                </a:solidFill>
              </a:rPr>
              <a:t> Hotel**** </a:t>
            </a:r>
            <a:br>
              <a:rPr lang="hu-HU" sz="3400" dirty="0" smtClean="0">
                <a:solidFill>
                  <a:srgbClr val="002060"/>
                </a:solidFill>
              </a:rPr>
            </a:br>
            <a:r>
              <a:rPr lang="hu-HU" sz="3400" dirty="0" smtClean="0">
                <a:solidFill>
                  <a:srgbClr val="002060"/>
                </a:solidFill>
              </a:rPr>
              <a:t> speciális szolgáltatásai </a:t>
            </a:r>
            <a:endParaRPr lang="hu-HU" sz="3400" dirty="0">
              <a:solidFill>
                <a:srgbClr val="002060"/>
              </a:solidFill>
            </a:endParaRPr>
          </a:p>
        </p:txBody>
      </p:sp>
      <p:sp>
        <p:nvSpPr>
          <p:cNvPr id="3" name="Tartalom helye 2"/>
          <p:cNvSpPr>
            <a:spLocks noGrp="1"/>
          </p:cNvSpPr>
          <p:nvPr>
            <p:ph idx="1"/>
          </p:nvPr>
        </p:nvSpPr>
        <p:spPr>
          <a:xfrm>
            <a:off x="179512" y="1340768"/>
            <a:ext cx="8712968" cy="5328592"/>
          </a:xfrm>
        </p:spPr>
        <p:txBody>
          <a:bodyPr>
            <a:normAutofit fontScale="77500" lnSpcReduction="20000"/>
          </a:bodyPr>
          <a:lstStyle/>
          <a:p>
            <a:r>
              <a:rPr lang="hu-HU" sz="3600" b="1" dirty="0" smtClean="0">
                <a:solidFill>
                  <a:srgbClr val="002060"/>
                </a:solidFill>
              </a:rPr>
              <a:t>Egyszerűbb foglalás és kényelmes érkezés</a:t>
            </a:r>
          </a:p>
          <a:p>
            <a:r>
              <a:rPr lang="hu-HU" sz="3600" b="1" dirty="0" smtClean="0">
                <a:solidFill>
                  <a:srgbClr val="002060"/>
                </a:solidFill>
              </a:rPr>
              <a:t>Szobák felszereltsége </a:t>
            </a:r>
            <a:r>
              <a:rPr lang="hu-HU" sz="3600" dirty="0" smtClean="0">
                <a:solidFill>
                  <a:srgbClr val="002060"/>
                </a:solidFill>
              </a:rPr>
              <a:t>(kezelési útmutató, </a:t>
            </a:r>
            <a:r>
              <a:rPr lang="hu-HU" sz="3600" dirty="0" err="1" smtClean="0">
                <a:solidFill>
                  <a:srgbClr val="002060"/>
                </a:solidFill>
              </a:rPr>
              <a:t>antiallergén</a:t>
            </a:r>
            <a:r>
              <a:rPr lang="hu-HU" sz="3600" dirty="0" smtClean="0">
                <a:solidFill>
                  <a:srgbClr val="002060"/>
                </a:solidFill>
              </a:rPr>
              <a:t> szobák, </a:t>
            </a:r>
            <a:r>
              <a:rPr lang="hu-HU" sz="3600" dirty="0" err="1" smtClean="0">
                <a:solidFill>
                  <a:srgbClr val="002060"/>
                </a:solidFill>
              </a:rPr>
              <a:t>biomatrac</a:t>
            </a:r>
            <a:r>
              <a:rPr lang="hu-HU" sz="3600" dirty="0" smtClean="0">
                <a:solidFill>
                  <a:srgbClr val="002060"/>
                </a:solidFill>
              </a:rPr>
              <a:t>, gyapjútakaró, szemmaszk, nyaktartó) </a:t>
            </a:r>
          </a:p>
          <a:p>
            <a:r>
              <a:rPr lang="hu-HU" sz="3600" b="1" dirty="0" smtClean="0">
                <a:solidFill>
                  <a:srgbClr val="002060"/>
                </a:solidFill>
              </a:rPr>
              <a:t>Aktív programok</a:t>
            </a:r>
            <a:r>
              <a:rPr lang="hu-HU" sz="3600" dirty="0" smtClean="0">
                <a:solidFill>
                  <a:srgbClr val="002060"/>
                </a:solidFill>
              </a:rPr>
              <a:t>, masszázs, </a:t>
            </a:r>
            <a:r>
              <a:rPr lang="hu-HU" sz="3600" dirty="0" err="1" smtClean="0">
                <a:solidFill>
                  <a:srgbClr val="002060"/>
                </a:solidFill>
              </a:rPr>
              <a:t>szaunaszeánszok</a:t>
            </a:r>
            <a:r>
              <a:rPr lang="hu-HU" sz="3600" dirty="0" smtClean="0">
                <a:solidFill>
                  <a:srgbClr val="002060"/>
                </a:solidFill>
              </a:rPr>
              <a:t>, </a:t>
            </a:r>
            <a:r>
              <a:rPr lang="hu-HU" sz="3600" dirty="0" err="1" smtClean="0">
                <a:solidFill>
                  <a:srgbClr val="002060"/>
                </a:solidFill>
              </a:rPr>
              <a:t>vízitorna</a:t>
            </a:r>
            <a:r>
              <a:rPr lang="hu-HU" sz="3600" dirty="0" smtClean="0">
                <a:solidFill>
                  <a:srgbClr val="002060"/>
                </a:solidFill>
              </a:rPr>
              <a:t>, kerékpáros és gyalogtúra vezetés…</a:t>
            </a:r>
          </a:p>
          <a:p>
            <a:pPr fontAlgn="base"/>
            <a:r>
              <a:rPr lang="hu-HU" sz="3600" b="1" dirty="0" smtClean="0">
                <a:solidFill>
                  <a:srgbClr val="002060"/>
                </a:solidFill>
              </a:rPr>
              <a:t>Segítség a mozgásban</a:t>
            </a:r>
            <a:r>
              <a:rPr lang="hu-HU" sz="3600" dirty="0" smtClean="0">
                <a:solidFill>
                  <a:srgbClr val="002060"/>
                </a:solidFill>
              </a:rPr>
              <a:t>: buktatómentesség, könnyen járható lépcsőház, elhelyezés/szállásolás a lenti szinteken, külön ülőhelyek (nem puha vagy mély fotelek), csúszásmentes burkolat különösen a zuhanyzóban, fürdőkádban, fogantyú a zuhanyzóban, fürdőkádban, ülőke a zuhanyzóban/kádszék igény esetén kérésre, korlátok a medencékben</a:t>
            </a:r>
          </a:p>
          <a:p>
            <a:pPr fontAlgn="base"/>
            <a:r>
              <a:rPr lang="hu-HU" sz="3600" b="1" dirty="0" smtClean="0">
                <a:solidFill>
                  <a:srgbClr val="002060"/>
                </a:solidFill>
              </a:rPr>
              <a:t>Vény nélküli gyógyszerek igényelhetőek a recepción </a:t>
            </a:r>
            <a:r>
              <a:rPr lang="hu-HU" sz="3600" dirty="0" smtClean="0">
                <a:solidFill>
                  <a:srgbClr val="002060"/>
                </a:solidFill>
              </a:rPr>
              <a:t>(gyomorpanasz, fájdalomcsillapítás, alvászavar, egyéb…) </a:t>
            </a:r>
          </a:p>
          <a:p>
            <a:endParaRPr lang="hu-H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1240</Words>
  <Application>Microsoft Office PowerPoint</Application>
  <PresentationFormat>Diavetítés a képernyőre (4:3 oldalarány)</PresentationFormat>
  <Paragraphs>151</Paragraphs>
  <Slides>31</Slides>
  <Notes>4</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31</vt:i4>
      </vt:variant>
    </vt:vector>
  </HeadingPairs>
  <TitlesOfParts>
    <vt:vector size="35" baseType="lpstr">
      <vt:lpstr>Arial</vt:lpstr>
      <vt:lpstr>Calibri</vt:lpstr>
      <vt:lpstr>Times New Roman</vt:lpstr>
      <vt:lpstr>Office-téma</vt:lpstr>
      <vt:lpstr>Szeniorturizmus és Erzsébet-program </vt:lpstr>
      <vt:lpstr>A szeniorok lehetnek a jövő turistái!</vt:lpstr>
      <vt:lpstr>Hogyan utazik az idősebb korosztály? </vt:lpstr>
      <vt:lpstr>Mennyit költ egy szenior magyar turista naponta? </vt:lpstr>
      <vt:lpstr>A szeniorok jelentősége a turizmusban</vt:lpstr>
      <vt:lpstr> Jellemző ajánlatok a szeniorok számára</vt:lpstr>
      <vt:lpstr>NYUGDÍJASBARÁT HOTELEK MAGYARORSZÁGON </vt:lpstr>
      <vt:lpstr>Nyugdíjas barát szálloda,  a 60 plusz korosztály igényeihez. </vt:lpstr>
      <vt:lpstr>A Duna Relax &amp;Event Hotel****   speciális szolgáltatásai </vt:lpstr>
      <vt:lpstr>PowerPoint bemutató</vt:lpstr>
      <vt:lpstr>Élmények örökifjaknak  Csomagok – prémium kiegészítések </vt:lpstr>
      <vt:lpstr>PowerPoint bemutató</vt:lpstr>
      <vt:lpstr>PowerPoint bemutató</vt:lpstr>
      <vt:lpstr>Nyugdíjasok mekkája    Hunguest Hotel Erkel Gyula *** - ****</vt:lpstr>
      <vt:lpstr>A Hunguest Hotel Erkel Gyula *** - **** nyugdíjasbarát szolgáltatásai </vt:lpstr>
      <vt:lpstr>A Hunguest Hotel Erkel Gyula *** - **** nyugdíjasbarát programjai </vt:lpstr>
      <vt:lpstr>… és még számtalan szenior ajánlat…</vt:lpstr>
      <vt:lpstr>Kuponos lehetőségek </vt:lpstr>
      <vt:lpstr>A példa kedvéért … </vt:lpstr>
      <vt:lpstr>Feltételek: </vt:lpstr>
      <vt:lpstr>PowerPoint bemutató</vt:lpstr>
      <vt:lpstr>Világszintű elismerésben részesült az Erzsébet-program</vt:lpstr>
      <vt:lpstr>Erzsébet-program  nagyszülők és unokáik számára</vt:lpstr>
      <vt:lpstr>Erzsébet-program nyugdíjasok számára</vt:lpstr>
      <vt:lpstr>Erzsébet-program nyugdíjasok számára</vt:lpstr>
      <vt:lpstr>Az Erzsébet program felhasználói fiókja </vt:lpstr>
      <vt:lpstr>Erzsébet-program  segítőpontok és ügyfélszolgálat </vt:lpstr>
      <vt:lpstr>PowerPoint bemutató</vt:lpstr>
      <vt:lpstr>   MTÜ Kisfaludy Szálláshelyfejlesztési Konstrukció  2017. </vt:lpstr>
      <vt:lpstr>PowerPoint bemutató</vt:lpstr>
      <vt:lpstr>A jövő a szenioroké!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user</dc:creator>
  <cp:lastModifiedBy>Szabó Lívia</cp:lastModifiedBy>
  <cp:revision>50</cp:revision>
  <dcterms:created xsi:type="dcterms:W3CDTF">2018-05-01T18:46:00Z</dcterms:created>
  <dcterms:modified xsi:type="dcterms:W3CDTF">2018-05-04T06:18:56Z</dcterms:modified>
</cp:coreProperties>
</file>